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94" r:id="rId4"/>
    <p:sldId id="281" r:id="rId5"/>
    <p:sldId id="303" r:id="rId6"/>
    <p:sldId id="304" r:id="rId7"/>
    <p:sldId id="296" r:id="rId8"/>
    <p:sldId id="290" r:id="rId9"/>
    <p:sldId id="291" r:id="rId10"/>
    <p:sldId id="292" r:id="rId11"/>
    <p:sldId id="262" r:id="rId12"/>
    <p:sldId id="285" r:id="rId13"/>
    <p:sldId id="261" r:id="rId14"/>
    <p:sldId id="299" r:id="rId15"/>
    <p:sldId id="298" r:id="rId16"/>
    <p:sldId id="305" r:id="rId1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500050"/>
    <a:srgbClr val="0000CC"/>
    <a:srgbClr val="000099"/>
    <a:srgbClr val="FF66FF"/>
    <a:srgbClr val="CC0099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EA0AF-7A19-4598-9707-5968E77D259D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005DA-0074-4336-84D9-8D66F4E604A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931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AB7BA-EB27-483B-B4F7-59CD448D5930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249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AB7BA-EB27-483B-B4F7-59CD448D5930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738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48BE-1287-4522-A9C1-E9606E852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898A0-7100-4BC7-B028-557996E34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A5EE2-A348-4030-A5AD-7B5C17FF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C38CE-B960-4EC9-929F-40AF4E72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7480-6852-4A23-9556-1A31D150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4130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DF6B-F835-4609-943F-62DC86F3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37931-0BD0-4591-ABA3-D4E7345AA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03D21-499E-40A8-8747-4DA87D85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0E81-F465-4437-809D-78F8783F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AB9E3-BE83-407B-8ED3-CE71B45F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995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F5DDC-5A22-4113-9707-29D3B7A9C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AE0EB-0438-4899-B5BA-9A10F1E70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37853-4E9A-41A1-A9F0-01891F9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B5D03-168C-423D-8A62-9CB9DB5D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C91B-457E-4CB3-B2A7-00E334E2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373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7CF0-6294-4E77-8222-8828AB44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928F7-441C-48AA-B118-6CF8D89A3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5EE4-3160-493A-AD6D-F28FB379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FCBE-4893-42B6-9F88-C82F7CC4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D5A5A-BF50-43F3-8924-0DF2085A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465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9199-E943-42DD-88E9-02D75C47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5E7A-AF5C-445F-9800-0A6D9A142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EBFDA-1E6C-4128-A4DF-847E1E5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A1D6C-C4EB-476F-81B9-B821AC3D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9C520-F5E9-4683-BBBF-C0524317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203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F4B2-119C-4684-A595-97308210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F0526-A557-42F2-9655-1A6AF41A5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51EAF-417A-40AF-AA07-42A3093C3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18684-880E-418F-A580-DA88A58B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2EDCC-C076-4C26-8FF5-04135B41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E3BB0-01DD-42DC-A9B0-D1392398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346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5AAB-B9B1-4580-85DF-794EA7C68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142B8-D4E1-48D4-BD7D-913F04791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E48B2-BEC0-4073-A522-EF1C2669F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23E33-9314-4FA7-9CFE-91A1ED86B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74C5F-671A-4079-9EFE-815BD88CF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1AEE1-77DF-4098-8EF1-D1C9D94A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132224-869D-4E55-8A84-2B44EE9D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6CE4B-4143-4B2E-8997-CB626E7B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023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2D15-ADD3-4FAA-BC78-6CBEC0A0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63586-E870-4CD3-B901-CC67C309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65D21-516F-4D5C-98E0-1988837B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46F72-76BB-4709-B272-DFED0B44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5667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6344A-F052-4031-9966-CE18D1F8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20AD-DC12-48CD-85BA-9EA693CD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0A51-9098-4256-89E0-6DDD4BE6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973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AA06-6550-47EA-B367-04B63902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7CB9-95DA-4ED9-B72C-D199D87B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DF793-15DE-4058-884D-ADAD08B9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4443C-D158-48D2-98F7-A37203781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F9FAD-778E-4D8E-A855-CEBC6821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B9045-ACA9-496F-BFCA-4B6CA4E1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628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BC6E-8ABB-4C11-BF86-EEDDEE1B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D98F8-E0A9-4946-97E0-14D2C5B27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EC88B-FF0F-4B3D-9187-931E5465B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85BAF-D5C9-428A-B853-9CE8F684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143C4-3B0F-4469-A957-6F00F4642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2474A-182C-4741-ADF3-65A9D85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008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9C98C-EA3D-444C-A69F-E2B4C8C5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42907-63A0-49F1-B346-18E93DCF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42BEA-A512-4014-8290-440D6C65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03BA-D263-43BB-A1DC-0C388D60B71E}" type="datetimeFigureOut">
              <a:rPr lang="th-TH" smtClean="0"/>
              <a:t>11/09/67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898C3-B73E-4EF2-BC82-D048E14D0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13F63-1D9D-41E4-981A-3D09EC030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ED5F4-11F0-492F-A13F-B94DF53115A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0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1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2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Valentine Heart Pink Wallpapers - 4k, HD Valentine Heart Pink Backgrounds  on WallpaperBat">
            <a:extLst>
              <a:ext uri="{FF2B5EF4-FFF2-40B4-BE49-F238E27FC236}">
                <a16:creationId xmlns:a16="http://schemas.microsoft.com/office/drawing/2014/main" id="{3C497512-E964-4283-BECE-F55652B3B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"/>
          <a:stretch/>
        </p:blipFill>
        <p:spPr bwMode="auto">
          <a:xfrm>
            <a:off x="0" y="-7527"/>
            <a:ext cx="12192000" cy="68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A3BF2-691C-413F-B3C2-A6EADF657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4" y="7527"/>
            <a:ext cx="7821227" cy="68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48721" y="5144549"/>
            <a:ext cx="3735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กลุ่มสาระสุขศึกษาและพลศึกษา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489306" y="1718799"/>
            <a:ext cx="33319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โดย...อาจารย์อนันต์  นุชเทศ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818311" y="6101343"/>
            <a:ext cx="27655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ชั้นมัธยมศึกษาปีที่ 2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76208" y="676134"/>
            <a:ext cx="7551551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sz="80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วัยรุ่นกับเจตคติทางเพศ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2131" y="5622946"/>
            <a:ext cx="4080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โรงเรียน</a:t>
            </a:r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เซนต์ฟ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รัง</a:t>
            </a:r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ซีส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เซ</a:t>
            </a:r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เวียร์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นนทบุรี</a:t>
            </a:r>
          </a:p>
        </p:txBody>
      </p:sp>
      <p:pic>
        <p:nvPicPr>
          <p:cNvPr id="22" name="Picture 20" descr="Romantic Png Free Image - Love Png Image Hd, Transparent Png - kindpng">
            <a:extLst>
              <a:ext uri="{FF2B5EF4-FFF2-40B4-BE49-F238E27FC236}">
                <a16:creationId xmlns:a16="http://schemas.microsoft.com/office/drawing/2014/main" id="{76535470-0D9A-4E4D-B43A-A09F5F64B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52" b="95649" l="10000" r="90000">
                        <a14:foregroundMark x1="63837" y1="82111" x2="63837" y2="91700"/>
                        <a14:foregroundMark x1="63837" y1="91700" x2="64302" y2="92425"/>
                        <a14:foregroundMark x1="64302" y1="92184" x2="61628" y2="95729"/>
                        <a14:foregroundMark x1="69651" y1="94118" x2="70814" y2="95488"/>
                        <a14:foregroundMark x1="62791" y1="25141" x2="52791" y2="7252"/>
                        <a14:backgroundMark x1="63837" y1="69782" x2="63837" y2="68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10096"/>
          <a:stretch/>
        </p:blipFill>
        <p:spPr bwMode="auto">
          <a:xfrm>
            <a:off x="8903052" y="159770"/>
            <a:ext cx="3448746" cy="64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Pin on luv talks">
            <a:extLst>
              <a:ext uri="{FF2B5EF4-FFF2-40B4-BE49-F238E27FC236}">
                <a16:creationId xmlns:a16="http://schemas.microsoft.com/office/drawing/2014/main" id="{20B4DD1A-3DCE-457E-BE52-F57B803D0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38" b="95156" l="10000" r="90000">
                        <a14:foregroundMark x1="41900" y1="11235" x2="40781" y2="8438"/>
                        <a14:foregroundMark x1="42339" y1="12332" x2="42111" y2="11763"/>
                        <a14:foregroundMark x1="43594" y1="15469" x2="42499" y2="12733"/>
                        <a14:foregroundMark x1="40781" y1="8438" x2="40781" y2="8438"/>
                        <a14:foregroundMark x1="61875" y1="46094" x2="69844" y2="48438"/>
                        <a14:foregroundMark x1="69844" y1="48438" x2="71875" y2="47813"/>
                        <a14:foregroundMark x1="69688" y1="48125" x2="70625" y2="40313"/>
                        <a14:foregroundMark x1="70625" y1="40313" x2="73281" y2="37813"/>
                        <a14:foregroundMark x1="72031" y1="35625" x2="71094" y2="34063"/>
                        <a14:foregroundMark x1="73281" y1="32969" x2="70625" y2="34063"/>
                        <a14:foregroundMark x1="74219" y1="33906" x2="70469" y2="33594"/>
                        <a14:foregroundMark x1="46094" y1="84063" x2="50313" y2="89219"/>
                        <a14:foregroundMark x1="40762" y1="88221" x2="42925" y2="89236"/>
                        <a14:foregroundMark x1="46381" y1="89844" x2="52359" y2="89844"/>
                        <a14:foregroundMark x1="45313" y1="37813" x2="55000" y2="59688"/>
                        <a14:foregroundMark x1="51875" y1="52031" x2="39375" y2="25625"/>
                        <a14:foregroundMark x1="28438" y1="23125" x2="30156" y2="18281"/>
                        <a14:foregroundMark x1="27969" y1="20313" x2="29375" y2="17969"/>
                        <a14:foregroundMark x1="32188" y1="17344" x2="29531" y2="12656"/>
                        <a14:foregroundMark x1="42188" y1="89844" x2="43281" y2="91719"/>
                        <a14:backgroundMark x1="66406" y1="69375" x2="62813" y2="90781"/>
                        <a14:backgroundMark x1="57813" y1="77813" x2="53125" y2="85313"/>
                        <a14:backgroundMark x1="54375" y1="83906" x2="51719" y2="87500"/>
                        <a14:backgroundMark x1="54063" y1="84844" x2="65313" y2="88906"/>
                        <a14:backgroundMark x1="57813" y1="79531" x2="60938" y2="86719"/>
                        <a14:backgroundMark x1="60938" y1="86719" x2="60938" y2="86719"/>
                        <a14:backgroundMark x1="62344" y1="84844" x2="64531" y2="92344"/>
                        <a14:backgroundMark x1="64531" y1="92344" x2="64688" y2="96719"/>
                        <a14:backgroundMark x1="65469" y1="83438" x2="71875" y2="90469"/>
                        <a14:backgroundMark x1="67656" y1="92500" x2="82813" y2="96250"/>
                        <a14:backgroundMark x1="56719" y1="88750" x2="53438" y2="94844"/>
                        <a14:backgroundMark x1="56875" y1="95938" x2="60156" y2="93750"/>
                        <a14:backgroundMark x1="60313" y1="95781" x2="61563" y2="94063"/>
                        <a14:backgroundMark x1="59219" y1="96719" x2="61406" y2="94063"/>
                        <a14:backgroundMark x1="59062" y1="95313" x2="61875" y2="95313"/>
                        <a14:backgroundMark x1="60000" y1="92656" x2="59219" y2="91250"/>
                        <a14:backgroundMark x1="57969" y1="93906" x2="59844" y2="90938"/>
                        <a14:backgroundMark x1="58281" y1="92656" x2="60000" y2="91875"/>
                        <a14:backgroundMark x1="37344" y1="83438" x2="37500" y2="91250"/>
                        <a14:backgroundMark x1="37500" y1="91250" x2="37188" y2="91719"/>
                        <a14:backgroundMark x1="35000" y1="86563" x2="32656" y2="91094"/>
                        <a14:backgroundMark x1="35625" y1="90313" x2="39546" y2="91902"/>
                        <a14:backgroundMark x1="42399" y1="92185" x2="52188" y2="93906"/>
                        <a14:backgroundMark x1="37969" y1="91406" x2="39404" y2="91658"/>
                        <a14:backgroundMark x1="44531" y1="9688" x2="44844" y2="10156"/>
                        <a14:backgroundMark x1="45000" y1="10156" x2="45781" y2="1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9" t="2895" r="14123" b="4146"/>
          <a:stretch/>
        </p:blipFill>
        <p:spPr bwMode="auto">
          <a:xfrm>
            <a:off x="7608163" y="758570"/>
            <a:ext cx="4080125" cy="58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AB328-CD2D-4F55-A44C-C63EAFB0223D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CAD3BEBB-BC97-4175-ACB4-AE371FBCE9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350D8B-3672-4A87-99E9-41A2AD504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31504" y="1098469"/>
            <a:ext cx="8928992" cy="1384995"/>
          </a:xfrm>
          <a:prstGeom prst="rect">
            <a:avLst/>
          </a:prstGeom>
          <a:solidFill>
            <a:srgbClr val="500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การเกิดฝันเปียกและการสำเร็จความใคร่ด้วยตนเอง แสดงให้เห็นถึง</a:t>
            </a:r>
          </a:p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ความต้องการทางเพศสูง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1504" y="2015409"/>
            <a:ext cx="8928992" cy="523220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การฝันเปียกเป็นการระบายเชื้ออสุจิโดยธรรมชาติเท่านั้น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BBF8F-9226-4B24-9739-53C3C2B120D8}"/>
              </a:ext>
            </a:extLst>
          </p:cNvPr>
          <p:cNvSpPr txBox="1"/>
          <p:nvPr/>
        </p:nvSpPr>
        <p:spPr>
          <a:xfrm>
            <a:off x="205040" y="191528"/>
            <a:ext cx="11746168" cy="70788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ความเชื่อและความเข้าใจผิดเกี่ยวกับเรื่องเพศ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5C3171-503E-4840-86DE-38BF7BF1F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" y="1048809"/>
            <a:ext cx="5855208" cy="5617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925D66-60D5-4416-BBA2-8323CC971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8809"/>
            <a:ext cx="5855208" cy="5617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9BE35-D980-4B9A-8894-E84F162E8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" y="1048809"/>
            <a:ext cx="5855208" cy="56176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4CB9D1-6CB5-45C7-8FEA-0D9DA7EB9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8463"/>
            <a:ext cx="5855208" cy="5617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512A8-854A-4EF9-9963-13C1204F4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1048809"/>
            <a:ext cx="8284464" cy="562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463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0A98089-8FC0-43EF-938D-FE6971A60A5A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F93D8FB5-9B94-4394-9357-819D2516A5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94355A-B157-44EE-97DD-0057BC3D3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4984" y="257035"/>
            <a:ext cx="11502216" cy="707886"/>
          </a:xfrm>
          <a:prstGeom prst="rect">
            <a:avLst/>
          </a:prstGeom>
          <a:solidFill>
            <a:srgbClr val="CC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ปัจจัยที่มีอิทธิพลในเรื่องเพศของวัยรุ่น</a:t>
            </a:r>
          </a:p>
        </p:txBody>
      </p:sp>
      <p:pic>
        <p:nvPicPr>
          <p:cNvPr id="2056" name="Picture 8" descr="Family - My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60960"/>
            <a:ext cx="5828131" cy="454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iends PNG Transparent Images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95" y="1229483"/>
            <a:ext cx="5988962" cy="544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สังคม ศาสนาและวัฒนธรร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52" y="1078992"/>
            <a:ext cx="6166769" cy="56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บันทึกการเรียนรู้ ครั้งที่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73" y="1393613"/>
            <a:ext cx="6119575" cy="52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eople in love, cartoon flat illustration of diverse cartoon young people  actions of happiness, falling in love and love sharing 9889675 PNG">
            <a:extLst>
              <a:ext uri="{FF2B5EF4-FFF2-40B4-BE49-F238E27FC236}">
                <a16:creationId xmlns:a16="http://schemas.microsoft.com/office/drawing/2014/main" id="{59C5E046-54C8-4D0F-8683-02B1B7E38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18059"/>
          <a:stretch/>
        </p:blipFill>
        <p:spPr bwMode="auto">
          <a:xfrm>
            <a:off x="353156" y="2677441"/>
            <a:ext cx="2794442" cy="408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3317743-075A-4D31-A2A4-508F450BD4B8}"/>
              </a:ext>
            </a:extLst>
          </p:cNvPr>
          <p:cNvSpPr/>
          <p:nvPr/>
        </p:nvSpPr>
        <p:spPr>
          <a:xfrm>
            <a:off x="267869" y="1535789"/>
            <a:ext cx="1868602" cy="1141652"/>
          </a:xfrm>
          <a:prstGeom prst="wedgeEllipseCallout">
            <a:avLst>
              <a:gd name="adj1" fmla="val 29126"/>
              <a:gd name="adj2" fmla="val 95183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ครอบครัว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AAD0F239-95D7-48DD-B426-B8900F70725D}"/>
              </a:ext>
            </a:extLst>
          </p:cNvPr>
          <p:cNvSpPr/>
          <p:nvPr/>
        </p:nvSpPr>
        <p:spPr>
          <a:xfrm>
            <a:off x="2349075" y="1425695"/>
            <a:ext cx="2048256" cy="1141652"/>
          </a:xfrm>
          <a:prstGeom prst="wedgeEllipseCallout">
            <a:avLst>
              <a:gd name="adj1" fmla="val -40209"/>
              <a:gd name="adj2" fmla="val 147244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เพื่อน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10A8837C-5924-4205-B10B-8E062F7BA905}"/>
              </a:ext>
            </a:extLst>
          </p:cNvPr>
          <p:cNvSpPr/>
          <p:nvPr/>
        </p:nvSpPr>
        <p:spPr>
          <a:xfrm>
            <a:off x="3483838" y="2661031"/>
            <a:ext cx="2405535" cy="1467206"/>
          </a:xfrm>
          <a:prstGeom prst="wedgeEllipseCallout">
            <a:avLst>
              <a:gd name="adj1" fmla="val -85908"/>
              <a:gd name="adj2" fmla="val 35733"/>
            </a:avLst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สังคมและวัฒนธรรม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7EE5AE1-F930-454D-863B-A10E58780FE5}"/>
              </a:ext>
            </a:extLst>
          </p:cNvPr>
          <p:cNvSpPr/>
          <p:nvPr/>
        </p:nvSpPr>
        <p:spPr>
          <a:xfrm>
            <a:off x="3625865" y="4461194"/>
            <a:ext cx="1868602" cy="1141652"/>
          </a:xfrm>
          <a:prstGeom prst="wedgeEllipseCallout">
            <a:avLst>
              <a:gd name="adj1" fmla="val -104467"/>
              <a:gd name="adj2" fmla="val -70613"/>
            </a:avLst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สื่อ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08A863-5354-4272-B5B0-8EDE74CB354C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7236BD4E-6CFF-42B3-8839-FA69691006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4440C8-6496-49E2-A671-58BECD024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73880" y="1252922"/>
            <a:ext cx="6588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การอบรมเลี้ยงดูของพ่อแม่และบุคคล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ในครอบครัวเป็นสิ่งสำคัญยิ่งต่อพฤติกรรมทางเพศ </a:t>
            </a: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และ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การดำเนินชีวิตในอนาคตของเด็ก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142" y="2569847"/>
            <a:ext cx="5890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</a:t>
            </a:r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เด็กอายุ 3-6 ปี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จะมีความสนใจในอวัยวะเพศ</a:t>
            </a: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ของตน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457" y="3505950"/>
            <a:ext cx="6003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เด็กอายุ 7-12 ปี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ควรส่งเสริมให้มีเพื่อนทั้งสองเพศ </a:t>
            </a: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เพื่อพัฒนาความรู้สึกที่ดีต่อเพศตรงข้าม ควรปลูกฝัง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บทบาทหน้าที่ตามเพศของเด็ก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457" y="4998332"/>
            <a:ext cx="6003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-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ปลูกฝังให้มีความรับผิดชอบทั้งต่อตนเอง และ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เพศตรงข้าม รวมถึงการวางตัวให้เหมาะสม   การให้ 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เกียรติกัน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498" y="1116034"/>
            <a:ext cx="1910016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ครอบครัว</a:t>
            </a:r>
          </a:p>
        </p:txBody>
      </p:sp>
      <p:pic>
        <p:nvPicPr>
          <p:cNvPr id="13314" name="Picture 2" descr="http://www.lofttravel.com/2007/wp-content/uploads/2009/10/brussels_manneken_pis.jpg"/>
          <p:cNvPicPr>
            <a:picLocks noChangeAspect="1" noChangeArrowheads="1"/>
          </p:cNvPicPr>
          <p:nvPr/>
        </p:nvPicPr>
        <p:blipFill rotWithShape="1">
          <a:blip r:embed="rId4"/>
          <a:srcRect t="5658" r="29134" b="10649"/>
          <a:stretch/>
        </p:blipFill>
        <p:spPr bwMode="auto">
          <a:xfrm>
            <a:off x="6786039" y="1115630"/>
            <a:ext cx="5180715" cy="553397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61D56-AC44-4A14-91A1-4E540F118E2D}"/>
              </a:ext>
            </a:extLst>
          </p:cNvPr>
          <p:cNvSpPr txBox="1"/>
          <p:nvPr/>
        </p:nvSpPr>
        <p:spPr>
          <a:xfrm>
            <a:off x="273879" y="148054"/>
            <a:ext cx="11693219" cy="707886"/>
          </a:xfrm>
          <a:prstGeom prst="rect">
            <a:avLst/>
          </a:prstGeom>
          <a:solidFill>
            <a:srgbClr val="CC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ปัจจัยที่มีอิทธิพลในเรื่องเพศของวัยรุ่น</a:t>
            </a:r>
          </a:p>
        </p:txBody>
      </p:sp>
      <p:pic>
        <p:nvPicPr>
          <p:cNvPr id="18" name="Picture 2" descr="ลูกเล่นอวัยวะเพศตัวเอง ปกติหรือไม่ - ประกันสุขภาพเด็กเล็ก เด็กโต ลูกรัก  การเลี้ยงดู ความปลอดภัย ลูกน้อย ทารก">
            <a:extLst>
              <a:ext uri="{FF2B5EF4-FFF2-40B4-BE49-F238E27FC236}">
                <a16:creationId xmlns:a16="http://schemas.microsoft.com/office/drawing/2014/main" id="{2757368A-E229-4DBE-A014-2A673C0C1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3" r="8190"/>
          <a:stretch/>
        </p:blipFill>
        <p:spPr bwMode="auto">
          <a:xfrm>
            <a:off x="6786039" y="1115630"/>
            <a:ext cx="5180715" cy="553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farm3.static.flickr.com/2434/3798539512_e8e107e986.jpg"/>
          <p:cNvPicPr>
            <a:picLocks noChangeAspect="1" noChangeArrowheads="1"/>
          </p:cNvPicPr>
          <p:nvPr/>
        </p:nvPicPr>
        <p:blipFill rotWithShape="1">
          <a:blip r:embed="rId6"/>
          <a:srcRect l="22000" r="10398"/>
          <a:stretch/>
        </p:blipFill>
        <p:spPr bwMode="auto">
          <a:xfrm>
            <a:off x="6786038" y="1115630"/>
            <a:ext cx="5180715" cy="5533978"/>
          </a:xfrm>
          <a:prstGeom prst="rect">
            <a:avLst/>
          </a:prstGeom>
          <a:noFill/>
        </p:spPr>
      </p:pic>
      <p:pic>
        <p:nvPicPr>
          <p:cNvPr id="1026" name="Picture 2" descr="Full length of teenagers using smart phone on street - Stock Photo -  Dissol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4616"/>
          <a:stretch/>
        </p:blipFill>
        <p:spPr bwMode="auto">
          <a:xfrm>
            <a:off x="6786038" y="1115630"/>
            <a:ext cx="5181060" cy="553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10298F-FC8E-44D1-B022-184A3CDBE966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1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613EEE30-77E9-448D-A683-62CA6EDD87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AF8A60-709E-4738-91FC-FE5D62D9A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9542588" y="1069798"/>
            <a:ext cx="2424510" cy="5847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เพื่อน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0145" y="1868431"/>
            <a:ext cx="5798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 เพื่อนมีอิทธิพลต่อพฤติกรรมทางเพศของวัยรุ่น  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ทั้งทางบวกและทางลบ ถ้าหากกลุ่มเพื่อนมีพฤติกรรม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ทางเพศที่ดีก็จะทำให้ไม่เกิดปัญหาพฤติกรรมทางเพศ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ในทางตรงกันข้าม หากกลุ่มเพื่อนที่มีพฤติกรรมเที่ยว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กลางคืน ส่ำส่อนทางเพศและชอบดูสื่อลามกอนาจาร  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ก็จะทำให้มีพฤติกรรมทางเพศที่ไม่เหมาะสม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C5555-EB9C-46A8-98A2-790E70F0F6A2}"/>
              </a:ext>
            </a:extLst>
          </p:cNvPr>
          <p:cNvSpPr txBox="1"/>
          <p:nvPr/>
        </p:nvSpPr>
        <p:spPr>
          <a:xfrm>
            <a:off x="273879" y="148054"/>
            <a:ext cx="11693219" cy="707886"/>
          </a:xfrm>
          <a:prstGeom prst="rect">
            <a:avLst/>
          </a:prstGeom>
          <a:solidFill>
            <a:srgbClr val="CC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ปัจจัยที่มีอิทธิพลในเรื่องเพศของวัยรุ่น</a:t>
            </a:r>
          </a:p>
        </p:txBody>
      </p:sp>
      <p:pic>
        <p:nvPicPr>
          <p:cNvPr id="2050" name="Picture 2" descr="Sharing Procurement Wisdom Through War Stories - Comprara">
            <a:extLst>
              <a:ext uri="{FF2B5EF4-FFF2-40B4-BE49-F238E27FC236}">
                <a16:creationId xmlns:a16="http://schemas.microsoft.com/office/drawing/2014/main" id="{23E46D04-9CDD-42C1-893A-C4CBB917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8" y="1663445"/>
            <a:ext cx="5822121" cy="4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4 types of friends to cherish and not let go">
            <a:extLst>
              <a:ext uri="{FF2B5EF4-FFF2-40B4-BE49-F238E27FC236}">
                <a16:creationId xmlns:a16="http://schemas.microsoft.com/office/drawing/2014/main" id="{8A084877-6AB3-4BFA-8949-24EF272FD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7" t="10936" r="10196" b="8656"/>
          <a:stretch/>
        </p:blipFill>
        <p:spPr bwMode="auto">
          <a:xfrm>
            <a:off x="7319540" y="4944611"/>
            <a:ext cx="4238476" cy="188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riends at Work - The Secret to Success">
            <a:extLst>
              <a:ext uri="{FF2B5EF4-FFF2-40B4-BE49-F238E27FC236}">
                <a16:creationId xmlns:a16="http://schemas.microsoft.com/office/drawing/2014/main" id="{053C66CA-EF18-4924-8E3F-68EC7469A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8" y="1663445"/>
            <a:ext cx="5822121" cy="4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ที่เที่ยวกลางคืนในโซล | สุดยอดบาร์คาราโอเกะ ผับ และไนต์คลับเกาหลี">
            <a:extLst>
              <a:ext uri="{FF2B5EF4-FFF2-40B4-BE49-F238E27FC236}">
                <a16:creationId xmlns:a16="http://schemas.microsoft.com/office/drawing/2014/main" id="{E981BB98-8606-41E6-812A-BC94DB45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7" y="1663445"/>
            <a:ext cx="5827652" cy="4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โรคติดต่อทางเพศสัมพันธ์ ไม่ค่อยแสดงอาการ ติดเชื้อแล้วทำอย่างไร">
            <a:extLst>
              <a:ext uri="{FF2B5EF4-FFF2-40B4-BE49-F238E27FC236}">
                <a16:creationId xmlns:a16="http://schemas.microsoft.com/office/drawing/2014/main" id="{029D00A6-DA9D-4D95-886D-6808666D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7" y="1663445"/>
            <a:ext cx="5833183" cy="4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ลูกเสพ “สื่อลามกออนไลน์” สร้างปัญหาแม่วัยใส-ภัยทางเพศ -  สำนักงานกองทุนสนับสนุนการสร้างเสริมสุขภาพ (สสส.)">
            <a:extLst>
              <a:ext uri="{FF2B5EF4-FFF2-40B4-BE49-F238E27FC236}">
                <a16:creationId xmlns:a16="http://schemas.microsoft.com/office/drawing/2014/main" id="{9EE73770-1D56-4B98-BCAB-BD99DF2C1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5" y="1663445"/>
            <a:ext cx="5844247" cy="43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ED0B5C8-889C-46CD-B587-7789EE21BFAF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21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E8CBE2AD-07E7-4830-B251-8FB5AD2917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442301-3A98-4E57-89C3-771F5D0F5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986979" y="1888364"/>
            <a:ext cx="5977772" cy="4708981"/>
          </a:xfrm>
          <a:prstGeom prst="rect">
            <a:avLst/>
          </a:prstGeom>
          <a:solidFill>
            <a:srgbClr val="FF66CC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มีอิทธิพลอย่างมากต่อการปลูกฝังเจตคติทางเพศ    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โดยเฉพาะในกลุ่มของวัยรุ่น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ซึ่งสื่อเหล่านี้บางชนิดจะ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มีข้อมูลด้านเพศโดยตรงหรือแอบแฝงอยู่ เช่น แผ่นพับ 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ใบปลิว ป้ายโฆษณา วิทยุ โทรทัศน์  วีดีโอ  ภาพยนตร์ </a:t>
            </a:r>
          </a:p>
          <a:p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เว็บไซด์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ในอินเทอ</a:t>
            </a: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เนต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วารสาร  หนังสือพิมพ์  หนังสือ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นิยาย  นิตยสารหรือหนังสือการ์ตูน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ถ้าสื่อ</a:t>
            </a: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ต่างๆ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มีการเผยแพร่เรื่องเพศที่ไม่ถูกต้อง 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จะทำให้วัยรุ่นรับความคิดเกี่ยวกับเรื่องเพศที่ไม่เหมาะ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สม ทำให้เกิดเจตคติทางเพศที่ไม่ดีและจะแสดงพฤติ</a:t>
            </a:r>
          </a:p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กรรมทางเพศที่ไม่ถูกต้อง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38359" y="1079761"/>
            <a:ext cx="2219203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สื่อ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9B8EE-CF90-474C-BEC5-038B8BBAEF6C}"/>
              </a:ext>
            </a:extLst>
          </p:cNvPr>
          <p:cNvSpPr txBox="1"/>
          <p:nvPr/>
        </p:nvSpPr>
        <p:spPr>
          <a:xfrm>
            <a:off x="264735" y="148054"/>
            <a:ext cx="11693219" cy="707886"/>
          </a:xfrm>
          <a:prstGeom prst="rect">
            <a:avLst/>
          </a:prstGeom>
          <a:solidFill>
            <a:srgbClr val="CC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ปัจจัยที่มีอิทธิพลในเรื่องเพศของวัยรุ่น</a:t>
            </a:r>
          </a:p>
        </p:txBody>
      </p:sp>
      <p:pic>
        <p:nvPicPr>
          <p:cNvPr id="5122" name="Picture 2" descr="สื่อออนไลน์-ดิจิทัลครองใจผู้ชม">
            <a:extLst>
              <a:ext uri="{FF2B5EF4-FFF2-40B4-BE49-F238E27FC236}">
                <a16:creationId xmlns:a16="http://schemas.microsoft.com/office/drawing/2014/main" id="{AB3DBB4E-58C7-427E-BA8F-275FAA6F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5" y="1888364"/>
            <a:ext cx="5422753" cy="47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ชาวบ้านเดือด! ภาพสาวเซ็กซี่เห็นหน้าอกขึ้นบิลบอร์ด แจ้งตร.  ก่อนรู้ความจริงสุดพีก">
            <a:extLst>
              <a:ext uri="{FF2B5EF4-FFF2-40B4-BE49-F238E27FC236}">
                <a16:creationId xmlns:a16="http://schemas.microsoft.com/office/drawing/2014/main" id="{BAB5E7E5-21D5-48A2-A0BE-5E936E0C8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5" y="1888362"/>
            <a:ext cx="5422753" cy="47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0 ฉากจูบจากหนังดัง หลายคนยังจดจำ ซีนจูจุ๊บไม่ลืมเลือน – UndubZapp">
            <a:extLst>
              <a:ext uri="{FF2B5EF4-FFF2-40B4-BE49-F238E27FC236}">
                <a16:creationId xmlns:a16="http://schemas.microsoft.com/office/drawing/2014/main" id="{45B0A719-7B6F-40D6-9323-5D8A3FF9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5" y="1888361"/>
            <a:ext cx="5422753" cy="47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images.voicetv.co.th/contents/640/330/horizontal/6436.jpg">
            <a:extLst>
              <a:ext uri="{FF2B5EF4-FFF2-40B4-BE49-F238E27FC236}">
                <a16:creationId xmlns:a16="http://schemas.microsoft.com/office/drawing/2014/main" id="{BC169F66-FDA8-478F-ABE1-C168D9B4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636" y="1888358"/>
            <a:ext cx="5429941" cy="470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0" descr="ฮัท จิรวิชญ์ - ก๊อต จิรายุ - ต๋อง ชัยธวัช - ปั้นจั่น ปรมะ นิตยสาร IMAGE  June 2015 - zonedara.com">
            <a:extLst>
              <a:ext uri="{FF2B5EF4-FFF2-40B4-BE49-F238E27FC236}">
                <a16:creationId xmlns:a16="http://schemas.microsoft.com/office/drawing/2014/main" id="{2E6E746E-DABF-4F9E-8922-C8BF5DBA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" y="959891"/>
            <a:ext cx="4645152" cy="58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O LOVE RU DARKNESS 14 : Hasemi, Saki, Yabuki, Kentaro: Amazon.pl: Książki">
            <a:extLst>
              <a:ext uri="{FF2B5EF4-FFF2-40B4-BE49-F238E27FC236}">
                <a16:creationId xmlns:a16="http://schemas.microsoft.com/office/drawing/2014/main" id="{C726EAC2-B0D4-4112-9FBE-F5A1B40F8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3" y="959891"/>
            <a:ext cx="4645152" cy="58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ลามู ทรามวัยจากต่างดาว เล่ม 2 มือสอง | Shopee Thailand">
            <a:extLst>
              <a:ext uri="{FF2B5EF4-FFF2-40B4-BE49-F238E27FC236}">
                <a16:creationId xmlns:a16="http://schemas.microsoft.com/office/drawing/2014/main" id="{3BC98C82-60B1-466E-9663-7C828153C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450" r="17700" b="2600"/>
          <a:stretch/>
        </p:blipFill>
        <p:spPr bwMode="auto">
          <a:xfrm>
            <a:off x="603502" y="959891"/>
            <a:ext cx="4645152" cy="58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CEF5503-5C98-4A11-818F-FFB45D465AB1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20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78CB8F6F-220E-4011-B254-CD99843C9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2FEF09-0057-4EB8-AD5F-3A68F349A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82786" y="1209571"/>
            <a:ext cx="592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cs typeface="IrisUPC" pitchFamily="34" charset="-34"/>
              </a:rPr>
              <a:t>    </a:t>
            </a:r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วัฒนธรรมไทย </a:t>
            </a:r>
            <a:r>
              <a:rPr lang="th-TH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เรื่องเพศ</a:t>
            </a:r>
            <a:r>
              <a:rPr 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เน้นความถูกต้องดีงาม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การปฏิบัติต่อกันระหว่างเพศ </a:t>
            </a:r>
            <a:r>
              <a:rPr lang="en-US" sz="3000" b="1" dirty="0">
                <a:solidFill>
                  <a:srgbClr val="000099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การสร้างครอบครัว 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การเป็นสามีภรรยาเดียว แต่เมื่อรับกระแสวัฒนธรรม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ตะวันตก ทำให้เกิดการเปลี่ยนแปลงไปในทางลบ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28996" y="996467"/>
            <a:ext cx="2928958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สังคมและวัฒนธรรม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22338" y="3175265"/>
            <a:ext cx="56079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- ชายหญิงมีเสรีภาพในการคบเพื่อนต่างเพศ</a:t>
            </a:r>
            <a:endParaRPr lang="th-TH" sz="3000" dirty="0">
              <a:solidFill>
                <a:srgbClr val="500050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18856" y="3716558"/>
            <a:ext cx="5699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- การถูกเนื้อต้องตัวกันระหว่างชาย-หญิงถือ</a:t>
            </a:r>
          </a:p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   เป็นเรื่องปกติ </a:t>
            </a:r>
            <a:endParaRPr lang="th-TH" sz="3000" dirty="0">
              <a:solidFill>
                <a:srgbClr val="500050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97916" y="4681980"/>
            <a:ext cx="4952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- การแต่งตัวเลียนแบบดารา - นักร้อง</a:t>
            </a:r>
            <a:endParaRPr lang="th-TH" sz="3000" dirty="0">
              <a:solidFill>
                <a:srgbClr val="500050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18856" y="5277750"/>
            <a:ext cx="562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- การสูบบุหรี่ ดื่มเครื่องดื่มที่มีแอลกอฮอล์ถือ</a:t>
            </a:r>
          </a:p>
          <a:p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   เป็นเรื่องโก้เก๋</a:t>
            </a:r>
            <a:endParaRPr lang="th-TH" sz="3000" dirty="0">
              <a:solidFill>
                <a:srgbClr val="500050"/>
              </a:solidFill>
            </a:endParaRPr>
          </a:p>
        </p:txBody>
      </p:sp>
      <p:pic>
        <p:nvPicPr>
          <p:cNvPr id="2050" name="Picture 2" descr="ค่านิยมทางเพศ' ภัยเงียบทำลายสุขภาพวัยรุ่น">
            <a:extLst>
              <a:ext uri="{FF2B5EF4-FFF2-40B4-BE49-F238E27FC236}">
                <a16:creationId xmlns:a16="http://schemas.microsoft.com/office/drawing/2014/main" id="{0630CC4D-F250-4095-B6E6-06732AE7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03" y="1810592"/>
            <a:ext cx="5983251" cy="45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466306" y="6232403"/>
            <a:ext cx="57640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th-TH" sz="3000" b="1" dirty="0">
                <a:solidFill>
                  <a:srgbClr val="500050"/>
                </a:solidFill>
                <a:cs typeface="IrisUPC" pitchFamily="34" charset="-34"/>
              </a:rPr>
              <a:t>การออกเที่ยวกับเพื่อนต่างเพศถือเป็นเรื่องปกติ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16FB7-6C70-46D4-8EF5-39730CDBFC2D}"/>
              </a:ext>
            </a:extLst>
          </p:cNvPr>
          <p:cNvSpPr txBox="1"/>
          <p:nvPr/>
        </p:nvSpPr>
        <p:spPr>
          <a:xfrm>
            <a:off x="264735" y="148054"/>
            <a:ext cx="11693219" cy="707886"/>
          </a:xfrm>
          <a:prstGeom prst="rect">
            <a:avLst/>
          </a:prstGeom>
          <a:solidFill>
            <a:srgbClr val="CC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ปัจจัยที่มีอิทธิพลในเรื่องเพศของวัยรุ่น</a:t>
            </a:r>
          </a:p>
        </p:txBody>
      </p:sp>
      <p:pic>
        <p:nvPicPr>
          <p:cNvPr id="6146" name="Picture 2" descr="11 เทคนิคเด็ด สนิทกับเพื่อนผู้ชายยังไงไม่ให้โดนหมั่นไส้">
            <a:extLst>
              <a:ext uri="{FF2B5EF4-FFF2-40B4-BE49-F238E27FC236}">
                <a16:creationId xmlns:a16="http://schemas.microsoft.com/office/drawing/2014/main" id="{81E69D22-75B0-4228-9F6A-F6A563C7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03" y="1810592"/>
            <a:ext cx="5983251" cy="45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8 หลักวิทยาศาสตร์ง่ายๆ ช่วยให้คุณดึงดูดเพศตรงข้ามได้ 100%">
            <a:extLst>
              <a:ext uri="{FF2B5EF4-FFF2-40B4-BE49-F238E27FC236}">
                <a16:creationId xmlns:a16="http://schemas.microsoft.com/office/drawing/2014/main" id="{0F098BB2-8C1B-4CF7-9A1B-0B03928D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03" y="1810592"/>
            <a:ext cx="5986537" cy="45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เตรียมตัวรับมือให้ทัน 5 วิธีรับมือ 'แฟนเด็ก' คบกันยังไงให้เข้าใจกัน  รักหวานชื่น ไม่มีทะเลาะ">
            <a:extLst>
              <a:ext uri="{FF2B5EF4-FFF2-40B4-BE49-F238E27FC236}">
                <a16:creationId xmlns:a16="http://schemas.microsoft.com/office/drawing/2014/main" id="{AB4594AA-06D1-4F1A-B760-382143809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3" r="6486"/>
          <a:stretch/>
        </p:blipFill>
        <p:spPr bwMode="auto">
          <a:xfrm>
            <a:off x="5971417" y="1808073"/>
            <a:ext cx="5983251" cy="46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เถียงกันอยู่นานว่า #Aespa ศัลยกรรมไหม ลองเทียบกับภาพก่อนเดบิวท์เดี๋ยวก็รู้">
            <a:extLst>
              <a:ext uri="{FF2B5EF4-FFF2-40B4-BE49-F238E27FC236}">
                <a16:creationId xmlns:a16="http://schemas.microsoft.com/office/drawing/2014/main" id="{2A962DB0-ECCC-4C0D-AD51-2A90E4A8D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4" b="2227"/>
          <a:stretch/>
        </p:blipFill>
        <p:spPr bwMode="auto">
          <a:xfrm>
            <a:off x="7048870" y="1701164"/>
            <a:ext cx="4905798" cy="50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การสูบบุหรี่มีผลต่อดวงตาอย่างไร">
            <a:extLst>
              <a:ext uri="{FF2B5EF4-FFF2-40B4-BE49-F238E27FC236}">
                <a16:creationId xmlns:a16="http://schemas.microsoft.com/office/drawing/2014/main" id="{2DB7249A-9B09-489D-8E6F-8954E906A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/>
          <a:stretch/>
        </p:blipFill>
        <p:spPr bwMode="auto">
          <a:xfrm>
            <a:off x="5971417" y="1808073"/>
            <a:ext cx="5989823" cy="45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ประชาสัมพันธ์ - ผู้ใช้หลายประเทศค้านแบนบุหรี่ไฟฟ้า  ขอเข้าถึงสินค้าที่ปลอดภัยกว่าการสูบบุหรี่">
            <a:extLst>
              <a:ext uri="{FF2B5EF4-FFF2-40B4-BE49-F238E27FC236}">
                <a16:creationId xmlns:a16="http://schemas.microsoft.com/office/drawing/2014/main" id="{5A0B136C-EE16-414F-AAE6-DBB8EBA54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3"/>
          <a:stretch/>
        </p:blipFill>
        <p:spPr bwMode="auto">
          <a:xfrm>
            <a:off x="5971418" y="1823544"/>
            <a:ext cx="5983250" cy="45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เยาวชนออสเตรเลียและยุโรปลดดื่มเหล้า เด็กไทยดริงก์น้อยลง แต่วางใจไม่ได้  เร่งรณรงค์สร้างค่านิยมใหม่เด็กไทยไม่ดื่ม | rubberplasmedia">
            <a:extLst>
              <a:ext uri="{FF2B5EF4-FFF2-40B4-BE49-F238E27FC236}">
                <a16:creationId xmlns:a16="http://schemas.microsoft.com/office/drawing/2014/main" id="{2B34E991-9127-45BC-BE4A-A5BF9E86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02" y="1821442"/>
            <a:ext cx="5974578" cy="46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7 วิธีเที่ยวกับเพื่อน แบบไม่เสียเพื่อน">
            <a:extLst>
              <a:ext uri="{FF2B5EF4-FFF2-40B4-BE49-F238E27FC236}">
                <a16:creationId xmlns:a16="http://schemas.microsoft.com/office/drawing/2014/main" id="{8907FD1D-E74B-45D2-B0BA-6C64B9F1D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9428"/>
          <a:stretch/>
        </p:blipFill>
        <p:spPr bwMode="auto">
          <a:xfrm>
            <a:off x="5971415" y="1827919"/>
            <a:ext cx="5989823" cy="45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กิจกรรมที่พลาดไม่ได้หากไปเที่ยวทะเล">
            <a:extLst>
              <a:ext uri="{FF2B5EF4-FFF2-40B4-BE49-F238E27FC236}">
                <a16:creationId xmlns:a16="http://schemas.microsoft.com/office/drawing/2014/main" id="{DA66A8F4-23A3-4655-B466-6D5401152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5596"/>
          <a:stretch/>
        </p:blipFill>
        <p:spPr bwMode="auto">
          <a:xfrm>
            <a:off x="5964845" y="1819340"/>
            <a:ext cx="5996393" cy="46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32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CEF5503-5C98-4A11-818F-FFB45D465AB1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20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78CB8F6F-220E-4011-B254-CD99843C9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2FEF09-0057-4EB8-AD5F-3A68F349A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X2Download.app-สรุปความคิดรวบยอด  สุขศึกษา ม.๒ หน่วยการเรียนรู้ที่ ๓ เจตคติในเรื่องเพศ">
            <a:hlinkClick r:id="" action="ppaction://media"/>
            <a:extLst>
              <a:ext uri="{FF2B5EF4-FFF2-40B4-BE49-F238E27FC236}">
                <a16:creationId xmlns:a16="http://schemas.microsoft.com/office/drawing/2014/main" id="{0B69DC86-D651-4C72-85F8-4DBE695BF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4" y="-7527"/>
            <a:ext cx="12189326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4D4DC12-117F-4CB4-9D04-CAE377820579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E40E2C66-92DB-4705-AF8C-8C1834AEAB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E33F46-619B-49F6-8B95-3169CD841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64592" y="266455"/>
            <a:ext cx="1180996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416" y="1565283"/>
            <a:ext cx="7871145" cy="156966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cs typeface="IrisUPC" pitchFamily="34" charset="-34"/>
              </a:rPr>
              <a:t>   </a:t>
            </a:r>
            <a:r>
              <a:rPr lang="th-TH" sz="3200" b="1" u="sng" dirty="0">
                <a:solidFill>
                  <a:srgbClr val="FF0000"/>
                </a:solidFill>
                <a:cs typeface="IrisUPC" pitchFamily="34" charset="-34"/>
              </a:rPr>
              <a:t>เจตคติ</a:t>
            </a:r>
            <a:r>
              <a:rPr lang="th-TH" sz="32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หมายถึง สภาวะทางจิตใจ หรือความพร้อมทางจิตใจของ</a:t>
            </a:r>
          </a:p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บุคคลที่จะปฏิบัติเกี่ยวกับเรื่อง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ต่างๆ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ซึ่งมีองค์ประกอบ 3 ด้าน คือ  </a:t>
            </a:r>
          </a:p>
          <a:p>
            <a:r>
              <a:rPr lang="th-TH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ความเชื่อ ความรู้สึก และความพร้อม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ที่จะปฏิบัติ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160" y="3307224"/>
            <a:ext cx="7871146" cy="1077218"/>
          </a:xfrm>
          <a:prstGeom prst="rect">
            <a:avLst/>
          </a:prstGeom>
          <a:solidFill>
            <a:srgbClr val="00FF0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cs typeface="IrisUPC" pitchFamily="34" charset="-34"/>
              </a:rPr>
              <a:t>   </a:t>
            </a:r>
            <a:r>
              <a:rPr lang="th-TH" sz="3200" b="1" u="sng" dirty="0">
                <a:solidFill>
                  <a:srgbClr val="FF0000"/>
                </a:solidFill>
                <a:cs typeface="IrisUPC" pitchFamily="34" charset="-34"/>
              </a:rPr>
              <a:t>เจตคติทางเพศ</a:t>
            </a:r>
            <a:r>
              <a:rPr lang="th-TH" sz="3200" b="1" dirty="0">
                <a:solidFill>
                  <a:srgbClr val="FF0000"/>
                </a:solidFill>
                <a:cs typeface="IrisUPC" pitchFamily="34" charset="-34"/>
              </a:rPr>
              <a:t> 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หมายถึง 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ความเชื่อ ความรู้สึก และความพร้อม</a:t>
            </a:r>
          </a:p>
          <a:p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ที่จะปฏิบัติต่อสิ่งที่เกี่ยวข้องกับเรื่องเพศ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160" y="4556723"/>
            <a:ext cx="7860401" cy="1077218"/>
          </a:xfrm>
          <a:prstGeom prst="rect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พฤติกรรมทางเพศ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หมายถึง </a:t>
            </a:r>
            <a:r>
              <a:rPr lang="th-TH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ความคิด ทัศนคติและการแสดงออก</a:t>
            </a:r>
          </a:p>
          <a:p>
            <a:r>
              <a:rPr lang="th-TH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ของบุคคลเกี่ยวกับเรื่องเพศ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C568E-B365-4D29-8234-88DDD7297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0000" l="9867" r="89985">
                        <a14:foregroundMark x1="63034" y1="8750" x2="63034" y2="8750"/>
                        <a14:foregroundMark x1="32842" y1="58542" x2="32842" y2="58542"/>
                        <a14:foregroundMark x1="42857" y1="37813" x2="42857" y2="37813"/>
                        <a14:foregroundMark x1="22680" y1="34792" x2="22680" y2="34792"/>
                        <a14:foregroundMark x1="22680" y1="34792" x2="22680" y2="34792"/>
                        <a14:foregroundMark x1="32842" y1="60000" x2="32842" y2="60000"/>
                        <a14:foregroundMark x1="28719" y1="87396" x2="28719" y2="87396"/>
                        <a14:foregroundMark x1="28719" y1="87396" x2="28719" y2="87396"/>
                        <a14:foregroundMark x1="33284" y1="58646" x2="33284" y2="5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4201" r="8384" b="6425"/>
          <a:stretch/>
        </p:blipFill>
        <p:spPr>
          <a:xfrm>
            <a:off x="82963" y="7527"/>
            <a:ext cx="4012909" cy="677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83C3CFF-6B50-475F-931F-404BC8D5F497}"/>
              </a:ext>
            </a:extLst>
          </p:cNvPr>
          <p:cNvGrpSpPr/>
          <p:nvPr/>
        </p:nvGrpSpPr>
        <p:grpSpPr>
          <a:xfrm>
            <a:off x="0" y="-11291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FAB3202E-FC87-4097-816F-1D3CEB2E85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DBD688-CCAD-4738-9A2D-92CA1CAD5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22890" y="1147488"/>
            <a:ext cx="3018775" cy="584775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ลักษณะทั่วไปของเจตคติ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5666" y="1147488"/>
            <a:ext cx="453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เจตคติทางเพศ มีลักษณะทั่วไป ดังนี้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89" y="1932854"/>
            <a:ext cx="8120105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1.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เป็นสภาพของจิตใจ และความรู้สึกนึกคิดแสดงให้เห็นได้ทางพฤติกรรม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74AA4-68A3-4F79-A6D6-7AAF2310A271}"/>
              </a:ext>
            </a:extLst>
          </p:cNvPr>
          <p:cNvSpPr txBox="1"/>
          <p:nvPr/>
        </p:nvSpPr>
        <p:spPr>
          <a:xfrm>
            <a:off x="471090" y="2460513"/>
            <a:ext cx="8490030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2.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เป็นความพร้อมที่จะตอบสนองของบุคคลต่อสิ่ง</a:t>
            </a:r>
            <a:r>
              <a:rPr lang="th-TH" sz="3000" b="1" dirty="0" err="1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ต่างๆ</a:t>
            </a:r>
            <a:endParaRPr lang="th-TH" sz="3000" b="1" dirty="0">
              <a:solidFill>
                <a:srgbClr val="000099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D877E-2BB3-4F0C-9A26-59B58AEB74C8}"/>
              </a:ext>
            </a:extLst>
          </p:cNvPr>
          <p:cNvSpPr txBox="1"/>
          <p:nvPr/>
        </p:nvSpPr>
        <p:spPr>
          <a:xfrm>
            <a:off x="471090" y="3005840"/>
            <a:ext cx="849003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3.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เมื่อเกิดเจตคติต่อสิ่งใดแล้วจะเกิดขึ้นต่อเนื่องและมีพฤติกรรมที่สัมพันธ์</a:t>
            </a:r>
          </a:p>
          <a:p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กับเจตคติ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0502E-2699-43E8-9715-8E7B61B3D4D1}"/>
              </a:ext>
            </a:extLst>
          </p:cNvPr>
          <p:cNvSpPr txBox="1"/>
          <p:nvPr/>
        </p:nvSpPr>
        <p:spPr>
          <a:xfrm>
            <a:off x="471090" y="3912122"/>
            <a:ext cx="6030294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4. 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ประสบการณ์มีส่วนช่วยสร้างเจตคติ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D513-E02E-445B-9ECB-EAEEB1BD48F0}"/>
              </a:ext>
            </a:extLst>
          </p:cNvPr>
          <p:cNvSpPr txBox="1"/>
          <p:nvPr/>
        </p:nvSpPr>
        <p:spPr>
          <a:xfrm>
            <a:off x="471090" y="4441142"/>
            <a:ext cx="6194886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5. 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เป็นพลังที่มีอิทธิพลต่อพฤติกรรมที่แสดงออก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65766-817C-46C2-845C-FDF0463F9681}"/>
              </a:ext>
            </a:extLst>
          </p:cNvPr>
          <p:cNvSpPr txBox="1"/>
          <p:nvPr/>
        </p:nvSpPr>
        <p:spPr>
          <a:xfrm>
            <a:off x="471090" y="5006192"/>
            <a:ext cx="8120104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6. </a:t>
            </a:r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เป็นสภาพของจิตใจที่มีความถาวรพอสมควร เนื่องจากการได้รับความรู้</a:t>
            </a:r>
          </a:p>
          <a:p>
            <a:r>
              <a:rPr lang="th-TH" sz="3000" b="1" dirty="0">
                <a:solidFill>
                  <a:srgbClr val="000099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และผ่านการเรียนรู้</a:t>
            </a:r>
          </a:p>
        </p:txBody>
      </p:sp>
      <p:pic>
        <p:nvPicPr>
          <p:cNvPr id="1028" name="Picture 4" descr="การ์ตูนนักเรียน png » PNG Image">
            <a:extLst>
              <a:ext uri="{FF2B5EF4-FFF2-40B4-BE49-F238E27FC236}">
                <a16:creationId xmlns:a16="http://schemas.microsoft.com/office/drawing/2014/main" id="{AE59600D-647A-45EA-A2CF-41B2F15B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76" y="1532537"/>
            <a:ext cx="3462517" cy="475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61019A-F529-46C3-8026-75FB5C7A4787}"/>
              </a:ext>
            </a:extLst>
          </p:cNvPr>
          <p:cNvSpPr txBox="1"/>
          <p:nvPr/>
        </p:nvSpPr>
        <p:spPr>
          <a:xfrm>
            <a:off x="164592" y="266455"/>
            <a:ext cx="1180996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</p:spTree>
    <p:extLst>
      <p:ext uri="{BB962C8B-B14F-4D97-AF65-F5344CB8AC3E}">
        <p14:creationId xmlns:p14="http://schemas.microsoft.com/office/powerpoint/2010/main" val="213209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FC65741-6343-4CA4-90CF-DEDCE646AABD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7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B87C170D-D3E5-4C13-AA6F-29ED4928C1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EDCA9A-09EB-4222-8727-9092BE9AE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04505" y="1240203"/>
            <a:ext cx="3292889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ประเภทของเจตคติทางเพศ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784" y="1143937"/>
            <a:ext cx="11706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                                  ประเภทของเจตคติทางเพศ แบ่งออกเป็น 2 ประเภท ได้แก่ 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                                  เจตคติทางเพศในเชิงบวก และเจตคติทางเพศในเชิงลบ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6986" y="2405757"/>
            <a:ext cx="833745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rgbClr val="FF0000"/>
                </a:solidFill>
                <a:cs typeface="IrisUPC" pitchFamily="34" charset="-34"/>
              </a:rPr>
              <a:t>เจตคติทางเพศในเชิงบวก</a:t>
            </a:r>
            <a:endParaRPr lang="th-TH" sz="3200" b="1" dirty="0">
              <a:solidFill>
                <a:srgbClr val="FF0000"/>
              </a:solidFill>
              <a:cs typeface="IrisUPC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BCF91-5A17-486F-BF20-844C6400108F}"/>
              </a:ext>
            </a:extLst>
          </p:cNvPr>
          <p:cNvSpPr txBox="1"/>
          <p:nvPr/>
        </p:nvSpPr>
        <p:spPr>
          <a:xfrm>
            <a:off x="3756986" y="3380482"/>
            <a:ext cx="833745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- การไม่ปิดกั้นการเรียนรู้เรื่องเพศที่เหมาะสม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6164E-558B-4BF3-BF70-1EE5B1562401}"/>
              </a:ext>
            </a:extLst>
          </p:cNvPr>
          <p:cNvSpPr txBox="1"/>
          <p:nvPr/>
        </p:nvSpPr>
        <p:spPr>
          <a:xfrm>
            <a:off x="3756986" y="3868162"/>
            <a:ext cx="8337457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- การรู้จักควบคุมพฤติกรรมทางเพศให้แสดงออกอย่างถูกต้องและ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   เหมาะสมกับสังคมและวัฒนธรรมไทย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D2283-7942-4FD7-9E88-56F6E07DD711}"/>
              </a:ext>
            </a:extLst>
          </p:cNvPr>
          <p:cNvSpPr txBox="1"/>
          <p:nvPr/>
        </p:nvSpPr>
        <p:spPr>
          <a:xfrm>
            <a:off x="3756986" y="4845988"/>
            <a:ext cx="833745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- การให้เกียรติเพศตรงข้าม ไม่คิดล่วงละเมิดทางเพศผู้อื่น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B872C4-380F-483F-8176-712DCBD06081}"/>
              </a:ext>
            </a:extLst>
          </p:cNvPr>
          <p:cNvSpPr txBox="1"/>
          <p:nvPr/>
        </p:nvSpPr>
        <p:spPr>
          <a:xfrm>
            <a:off x="3756985" y="2883114"/>
            <a:ext cx="833745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- การภูมิใจในเพศของตนเอง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DCDCD-D768-4FA4-81E8-9DC652D84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022" y1="88911" x2="44022" y2="88911"/>
                        <a14:foregroundMark x1="60870" y1="88606" x2="60870" y2="88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67"/>
          <a:stretch/>
        </p:blipFill>
        <p:spPr>
          <a:xfrm>
            <a:off x="-75053" y="1289069"/>
            <a:ext cx="4443853" cy="558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BE840A-36A7-4147-B267-AD3441834C85}"/>
              </a:ext>
            </a:extLst>
          </p:cNvPr>
          <p:cNvSpPr txBox="1"/>
          <p:nvPr/>
        </p:nvSpPr>
        <p:spPr>
          <a:xfrm>
            <a:off x="4214023" y="5377392"/>
            <a:ext cx="6767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- การรู้จักรักนวลสงวนตัว ไม่มีเพศสัมพันธ์ในวัยเรียน 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ไม่มีค่านิยมอยู่ก่อนแต่ง</a:t>
            </a:r>
            <a:endParaRPr lang="th-TH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E7F2CE-2395-4DBC-BDB1-0BE047022BEF}"/>
              </a:ext>
            </a:extLst>
          </p:cNvPr>
          <p:cNvSpPr txBox="1"/>
          <p:nvPr/>
        </p:nvSpPr>
        <p:spPr>
          <a:xfrm>
            <a:off x="164592" y="266455"/>
            <a:ext cx="1180996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5CF751E-205A-4B7F-B135-A366B0D87BC4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8F38A9B0-A6B0-4772-A204-7694873ED3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224AA1-E089-44A8-9EE4-30C6E369E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EF5922-BA90-4EEE-8987-767B6C769257}"/>
              </a:ext>
            </a:extLst>
          </p:cNvPr>
          <p:cNvSpPr txBox="1"/>
          <p:nvPr/>
        </p:nvSpPr>
        <p:spPr>
          <a:xfrm>
            <a:off x="164592" y="266455"/>
            <a:ext cx="1180996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975" y="980956"/>
            <a:ext cx="334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rgbClr val="FF0000"/>
                </a:solidFill>
                <a:cs typeface="IrisUPC" pitchFamily="34" charset="-34"/>
              </a:rPr>
              <a:t>เจตคติทางเพศในเชิงบวก</a:t>
            </a:r>
            <a:endParaRPr lang="th-TH" sz="3000" b="1" dirty="0">
              <a:solidFill>
                <a:srgbClr val="FF0000"/>
              </a:solidFill>
              <a:cs typeface="IrisUPC" pitchFamily="34" charset="-34"/>
            </a:endParaRPr>
          </a:p>
        </p:txBody>
      </p:sp>
      <p:pic>
        <p:nvPicPr>
          <p:cNvPr id="18" name="Picture 12" descr="Download HD College Kids - College Students Clipart Png Transparent PNG  Image - NicePNG.com">
            <a:extLst>
              <a:ext uri="{FF2B5EF4-FFF2-40B4-BE49-F238E27FC236}">
                <a16:creationId xmlns:a16="http://schemas.microsoft.com/office/drawing/2014/main" id="{4F7FAEFE-F8C6-429C-B492-EF76D573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35" y="282067"/>
            <a:ext cx="3387689" cy="632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สื่อสังคมออนไลน์ เป็นเครื่องมือทางการตลาดที่จำเป็น สำหรับทุกธุรกิจ">
            <a:extLst>
              <a:ext uri="{FF2B5EF4-FFF2-40B4-BE49-F238E27FC236}">
                <a16:creationId xmlns:a16="http://schemas.microsoft.com/office/drawing/2014/main" id="{7999251B-F355-4197-80D7-3DC0701C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5" y="2399633"/>
            <a:ext cx="10946309" cy="44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หนังสือเรียน แหล่งความรู้การศึกษา สื่อการสอน เพื่อ ครู นักเรียน | AKSORN">
            <a:extLst>
              <a:ext uri="{FF2B5EF4-FFF2-40B4-BE49-F238E27FC236}">
                <a16:creationId xmlns:a16="http://schemas.microsoft.com/office/drawing/2014/main" id="{BF3BFDAC-EC64-4207-9C0D-3C3C24714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34097" r="3197"/>
          <a:stretch/>
        </p:blipFill>
        <p:spPr bwMode="auto">
          <a:xfrm>
            <a:off x="675715" y="2399632"/>
            <a:ext cx="10946308" cy="44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ECC164-B4CF-49D8-A67E-F1AB72D568D3}"/>
              </a:ext>
            </a:extLst>
          </p:cNvPr>
          <p:cNvSpPr txBox="1"/>
          <p:nvPr/>
        </p:nvSpPr>
        <p:spPr>
          <a:xfrm>
            <a:off x="424510" y="2449041"/>
            <a:ext cx="6067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การเห็นความสำคัญและปฏิบัติตนตามกฎหมาย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ที่เกี่ยวข้องในเรื่องเพศ เช่น การไม่ซื้อหรือขาย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บริการทางเพศ</a:t>
            </a:r>
          </a:p>
        </p:txBody>
      </p:sp>
      <p:pic>
        <p:nvPicPr>
          <p:cNvPr id="2050" name="Picture 2" descr="ธุรกิจสีเทาจรรโลงโลก!! เผย 53 ประเทศ “ค้าประเวณีถูกกฎหมาย”">
            <a:extLst>
              <a:ext uri="{FF2B5EF4-FFF2-40B4-BE49-F238E27FC236}">
                <a16:creationId xmlns:a16="http://schemas.microsoft.com/office/drawing/2014/main" id="{6DB503C0-233E-49DD-994C-907379D5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2" y="2491069"/>
            <a:ext cx="5577840" cy="42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05C6C3-EE14-4042-99E6-2B7D954F6C06}"/>
              </a:ext>
            </a:extLst>
          </p:cNvPr>
          <p:cNvSpPr txBox="1"/>
          <p:nvPr/>
        </p:nvSpPr>
        <p:spPr>
          <a:xfrm>
            <a:off x="442798" y="3762560"/>
            <a:ext cx="4796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การมีเพศสัมพันธ์ที่ปลอดภัย</a:t>
            </a:r>
          </a:p>
        </p:txBody>
      </p:sp>
      <p:pic>
        <p:nvPicPr>
          <p:cNvPr id="2052" name="Picture 4" descr="ป้องกันก่อนมีเพศสัมพันธ์ ลดเสี่ยง เอชไอวี - สำนักงานกองทุนสนับสนุนการสร้างเสริมสุขภาพ  (สสส.)">
            <a:extLst>
              <a:ext uri="{FF2B5EF4-FFF2-40B4-BE49-F238E27FC236}">
                <a16:creationId xmlns:a16="http://schemas.microsoft.com/office/drawing/2014/main" id="{7CDCABC8-6D15-4484-880B-D1A6155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2491066"/>
            <a:ext cx="5574792" cy="42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BBE76E-58E6-4D7A-B94D-62CA7173D683}"/>
              </a:ext>
            </a:extLst>
          </p:cNvPr>
          <p:cNvSpPr txBox="1"/>
          <p:nvPr/>
        </p:nvSpPr>
        <p:spPr>
          <a:xfrm>
            <a:off x="410130" y="4161268"/>
            <a:ext cx="5917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การมีคู่ครองคนรักคนเดียว ไม่ส่ำส่อนทางเพศ</a:t>
            </a:r>
          </a:p>
        </p:txBody>
      </p:sp>
      <p:pic>
        <p:nvPicPr>
          <p:cNvPr id="24" name="Picture 6" descr="ผิดไหม? มีเพศสัมพันธ์วันวาเลนไทน์">
            <a:extLst>
              <a:ext uri="{FF2B5EF4-FFF2-40B4-BE49-F238E27FC236}">
                <a16:creationId xmlns:a16="http://schemas.microsoft.com/office/drawing/2014/main" id="{7E871471-C3DF-4D9E-A623-02898A48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2" y="2491063"/>
            <a:ext cx="5593842" cy="421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แบบไหน คือสมรรถภาพทางเพศเสื่อม? | โรงพยาบาลเปาโล - Paolo Hospital">
            <a:extLst>
              <a:ext uri="{FF2B5EF4-FFF2-40B4-BE49-F238E27FC236}">
                <a16:creationId xmlns:a16="http://schemas.microsoft.com/office/drawing/2014/main" id="{F05F00E5-0172-4FDE-A3C2-9BE536323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4878"/>
          <a:stretch/>
        </p:blipFill>
        <p:spPr bwMode="auto">
          <a:xfrm>
            <a:off x="6428232" y="2465201"/>
            <a:ext cx="5593842" cy="42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A3E0459-BE75-429D-BA69-D6DE8C9F3709}"/>
              </a:ext>
            </a:extLst>
          </p:cNvPr>
          <p:cNvSpPr txBox="1"/>
          <p:nvPr/>
        </p:nvSpPr>
        <p:spPr>
          <a:xfrm>
            <a:off x="442798" y="4649528"/>
            <a:ext cx="72493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การรู้จักคุมกำเนิดเมื่อยังไม่พร้อมมีบุตร</a:t>
            </a:r>
          </a:p>
        </p:txBody>
      </p:sp>
      <p:pic>
        <p:nvPicPr>
          <p:cNvPr id="2056" name="Picture 8" descr="การคุมกำเนิด 15 วิธีคุมกำเนิด ที่เลือกได้">
            <a:extLst>
              <a:ext uri="{FF2B5EF4-FFF2-40B4-BE49-F238E27FC236}">
                <a16:creationId xmlns:a16="http://schemas.microsoft.com/office/drawing/2014/main" id="{1028D47A-480F-4C3C-8070-54E65588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1" y="2465202"/>
            <a:ext cx="5655797" cy="423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ing a Song | Baamboozle - Baamboozle | The Most Fun Classroom Games!">
            <a:extLst>
              <a:ext uri="{FF2B5EF4-FFF2-40B4-BE49-F238E27FC236}">
                <a16:creationId xmlns:a16="http://schemas.microsoft.com/office/drawing/2014/main" id="{F586B0FD-5825-4EE8-B9AF-9DC2C0953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52" y="211333"/>
            <a:ext cx="2271257" cy="213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6B9D12-6953-4468-BE23-B0DC25BEC566}"/>
              </a:ext>
            </a:extLst>
          </p:cNvPr>
          <p:cNvSpPr txBox="1"/>
          <p:nvPr/>
        </p:nvSpPr>
        <p:spPr>
          <a:xfrm>
            <a:off x="400975" y="1414861"/>
            <a:ext cx="8002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การรู้จักปรับตัวให้เหมาะสมกับกระแสการเปลี่ยนแปลงของสังคม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โดยเฉพาะจากสื่อยั่วยุทางเพศ และกฏหมายที่เกี่ยวข้องกับเรื่องเพศ</a:t>
            </a:r>
          </a:p>
        </p:txBody>
      </p:sp>
    </p:spTree>
    <p:extLst>
      <p:ext uri="{BB962C8B-B14F-4D97-AF65-F5344CB8AC3E}">
        <p14:creationId xmlns:p14="http://schemas.microsoft.com/office/powerpoint/2010/main" val="110891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0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  <p:bldP spid="2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FCDCC28-AD3F-4AF6-927D-3E44D595AFE5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20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1549502F-21AB-4092-BE19-0E929988E8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E40B9C-0302-43AA-A935-9CD5B0DA4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323182" y="1081817"/>
            <a:ext cx="320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>
                <a:solidFill>
                  <a:schemeClr val="accent6">
                    <a:lumMod val="50000"/>
                  </a:schemeClr>
                </a:solidFill>
                <a:cs typeface="IrisUPC" pitchFamily="34" charset="-34"/>
              </a:rPr>
              <a:t>เจตคติทางเพศในเชิงลบ</a:t>
            </a:r>
            <a:endParaRPr lang="th-TH" sz="3000" b="1" dirty="0">
              <a:solidFill>
                <a:schemeClr val="accent6">
                  <a:lumMod val="50000"/>
                </a:schemeClr>
              </a:solidFill>
              <a:cs typeface="IrisUPC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8EDDD-E045-40AE-B642-4506634F91C6}"/>
              </a:ext>
            </a:extLst>
          </p:cNvPr>
          <p:cNvSpPr txBox="1"/>
          <p:nvPr/>
        </p:nvSpPr>
        <p:spPr>
          <a:xfrm>
            <a:off x="5475354" y="1661913"/>
            <a:ext cx="6604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</a:t>
            </a:r>
            <a:r>
              <a:rPr lang="en-US" sz="3000" b="1" dirty="0">
                <a:solidFill>
                  <a:srgbClr val="000099"/>
                </a:solidFill>
                <a:cs typeface="IrisUPC" pitchFamily="34" charset="-34"/>
              </a:rPr>
              <a:t>	</a:t>
            </a:r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- การไม่พอใจในเพศของตน อาจจะนำไปสู่การ    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       เบี่ยงเบนทางเพศได้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373B0-D911-43F7-B851-1A53248E6A92}"/>
              </a:ext>
            </a:extLst>
          </p:cNvPr>
          <p:cNvSpPr txBox="1"/>
          <p:nvPr/>
        </p:nvSpPr>
        <p:spPr>
          <a:xfrm>
            <a:off x="5723810" y="3422207"/>
            <a:ext cx="6255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 - การยอมรับในการแสดงออกทางเพศสัมพันธ์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    อย่างเสรี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66ADA-A84B-46B5-B1FC-AFF98A05F672}"/>
              </a:ext>
            </a:extLst>
          </p:cNvPr>
          <p:cNvSpPr txBox="1"/>
          <p:nvPr/>
        </p:nvSpPr>
        <p:spPr>
          <a:xfrm>
            <a:off x="6405188" y="5315069"/>
            <a:ext cx="572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- การเอาเปรียบและไม่ให้เกียรติผู้อื่นและเพศ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ตรงข้ามที่ด้อยกว่าตน การล่วงละเมิดทางเพศผู้อื่น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A7C61-9543-4E29-98AB-07F78010D1E6}"/>
              </a:ext>
            </a:extLst>
          </p:cNvPr>
          <p:cNvSpPr txBox="1"/>
          <p:nvPr/>
        </p:nvSpPr>
        <p:spPr>
          <a:xfrm>
            <a:off x="6405188" y="2548405"/>
            <a:ext cx="5574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- การปิดกั้นการเรียนรู้ในเรื่องเพศ มองว่าเป็นสิ่ง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น่ารังเกียจ น่าอับอาย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DC44D-7ADE-4C10-B059-6EFD3AF4CB3D}"/>
              </a:ext>
            </a:extLst>
          </p:cNvPr>
          <p:cNvSpPr txBox="1"/>
          <p:nvPr/>
        </p:nvSpPr>
        <p:spPr>
          <a:xfrm>
            <a:off x="6047266" y="4368638"/>
            <a:ext cx="5724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- การมีค่านิยมผิดๆ ในเรื่องเพศและการแสดง</a:t>
            </a:r>
          </a:p>
          <a:p>
            <a:r>
              <a:rPr lang="th-TH" sz="3000" b="1" dirty="0">
                <a:solidFill>
                  <a:srgbClr val="000099"/>
                </a:solidFill>
                <a:cs typeface="IrisUPC" pitchFamily="34" charset="-34"/>
              </a:rPr>
              <a:t>       พฤติกรรมทางเพศที่ไม่เหมาะสม</a:t>
            </a:r>
          </a:p>
        </p:txBody>
      </p:sp>
      <p:pic>
        <p:nvPicPr>
          <p:cNvPr id="1026" name="Picture 2" descr="การเบี่ยงเบนทางเพศ (Sexual Deviation) มีอะไรบ้าง แบ่งได้กี่แบบ ?">
            <a:extLst>
              <a:ext uri="{FF2B5EF4-FFF2-40B4-BE49-F238E27FC236}">
                <a16:creationId xmlns:a16="http://schemas.microsoft.com/office/drawing/2014/main" id="{329316A2-D559-45A3-95B1-EA98CD1E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1" y="1328264"/>
            <a:ext cx="5858415" cy="50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รวมเรื่องเพศศึกษาน่ารู้ ฉบับเข้าใจง่าย ด้วยภาพ Info graphic">
            <a:extLst>
              <a:ext uri="{FF2B5EF4-FFF2-40B4-BE49-F238E27FC236}">
                <a16:creationId xmlns:a16="http://schemas.microsoft.com/office/drawing/2014/main" id="{5AE8D1A8-BE63-46ED-8CC0-0E15FBAE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1" y="1328264"/>
            <a:ext cx="5858415" cy="50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nenfe.nfe.go.th/elearning/courses/51/images/a2.gif">
            <a:extLst>
              <a:ext uri="{FF2B5EF4-FFF2-40B4-BE49-F238E27FC236}">
                <a16:creationId xmlns:a16="http://schemas.microsoft.com/office/drawing/2014/main" id="{4A1C19AB-40BE-4334-BB6E-0F042A9AC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975" y="1035876"/>
            <a:ext cx="5546728" cy="5951825"/>
          </a:xfrm>
          <a:prstGeom prst="rect">
            <a:avLst/>
          </a:prstGeom>
          <a:noFill/>
        </p:spPr>
      </p:pic>
      <p:pic>
        <p:nvPicPr>
          <p:cNvPr id="1030" name="Picture 6" descr="Every Love Story Ends With Two Lovers Cuddling Into Ever-After Bliss |  Thought Catalog">
            <a:extLst>
              <a:ext uri="{FF2B5EF4-FFF2-40B4-BE49-F238E27FC236}">
                <a16:creationId xmlns:a16="http://schemas.microsoft.com/office/drawing/2014/main" id="{BFD9C4A9-AAAF-4915-AD95-5A8038853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r="29506"/>
          <a:stretch/>
        </p:blipFill>
        <p:spPr bwMode="auto">
          <a:xfrm>
            <a:off x="224639" y="1058906"/>
            <a:ext cx="5668887" cy="56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2 Expensive Whiskeys Worth Splurging On">
            <a:extLst>
              <a:ext uri="{FF2B5EF4-FFF2-40B4-BE49-F238E27FC236}">
                <a16:creationId xmlns:a16="http://schemas.microsoft.com/office/drawing/2014/main" id="{D4F62F2C-A095-4C6B-AAB3-02DA30075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r="37911"/>
          <a:stretch/>
        </p:blipFill>
        <p:spPr bwMode="auto">
          <a:xfrm>
            <a:off x="188851" y="1035876"/>
            <a:ext cx="5705333" cy="56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รักในวัยเรียน เหมือนจุดเทียนกลางสายฝน&quot; มีความหมายว่าอย่างไรครับ">
            <a:extLst>
              <a:ext uri="{FF2B5EF4-FFF2-40B4-BE49-F238E27FC236}">
                <a16:creationId xmlns:a16="http://schemas.microsoft.com/office/drawing/2014/main" id="{F2EB53F8-3D6E-46CA-9E76-C79378EE1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/>
          <a:stretch/>
        </p:blipFill>
        <p:spPr bwMode="auto">
          <a:xfrm>
            <a:off x="187017" y="1035876"/>
            <a:ext cx="5705333" cy="564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การล่วงละเมิดทางเพศ | Physical Ed - Quizizz">
            <a:extLst>
              <a:ext uri="{FF2B5EF4-FFF2-40B4-BE49-F238E27FC236}">
                <a16:creationId xmlns:a16="http://schemas.microsoft.com/office/drawing/2014/main" id="{1F117BEA-59F9-4EA8-82C7-E516F1D3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2" y="1348900"/>
            <a:ext cx="5835033" cy="49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ไอดอลสาวเกาหลีถูกล่วงละเมิดทางเพศ | Dek-D.com">
            <a:extLst>
              <a:ext uri="{FF2B5EF4-FFF2-40B4-BE49-F238E27FC236}">
                <a16:creationId xmlns:a16="http://schemas.microsoft.com/office/drawing/2014/main" id="{5A97088A-DA85-4D7C-AA07-552C9D9DE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/>
          <a:stretch/>
        </p:blipFill>
        <p:spPr bwMode="auto">
          <a:xfrm>
            <a:off x="212231" y="1348900"/>
            <a:ext cx="5835033" cy="49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การล่วงละเมิดทางเพศและการกดขี่ทางเพศ | HD สุขภาพดี เริ่มต้นที่นี่">
            <a:extLst>
              <a:ext uri="{FF2B5EF4-FFF2-40B4-BE49-F238E27FC236}">
                <a16:creationId xmlns:a16="http://schemas.microsoft.com/office/drawing/2014/main" id="{D0AF95DC-8418-43F0-AD64-27CF692B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0" y="1348900"/>
            <a:ext cx="5835034" cy="49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55A253-08D3-4E98-8A4A-A71E0753E858}"/>
              </a:ext>
            </a:extLst>
          </p:cNvPr>
          <p:cNvSpPr txBox="1"/>
          <p:nvPr/>
        </p:nvSpPr>
        <p:spPr>
          <a:xfrm>
            <a:off x="164592" y="184159"/>
            <a:ext cx="11809969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</p:spTree>
    <p:extLst>
      <p:ext uri="{BB962C8B-B14F-4D97-AF65-F5344CB8AC3E}">
        <p14:creationId xmlns:p14="http://schemas.microsoft.com/office/powerpoint/2010/main" val="148485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1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9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2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6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E127B8-1EE6-4C39-9440-B188CE3758E2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7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C8074C74-BCD2-479C-9F27-4CB7DE8B1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692D0F-E2CD-4A89-B957-8FE15AC3B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18690" y="795893"/>
            <a:ext cx="2983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u="sng" dirty="0">
                <a:solidFill>
                  <a:schemeClr val="accent6">
                    <a:lumMod val="50000"/>
                  </a:schemeClr>
                </a:solidFill>
                <a:cs typeface="IrisUPC" pitchFamily="34" charset="-34"/>
              </a:rPr>
              <a:t>เจตคติทางเพศในเชิงลบ</a:t>
            </a:r>
            <a:endParaRPr lang="th-TH" sz="3200" b="1" dirty="0">
              <a:solidFill>
                <a:schemeClr val="accent6">
                  <a:lumMod val="50000"/>
                </a:schemeClr>
              </a:solidFill>
              <a:cs typeface="IrisUPC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1EBCF-B6C4-4053-938B-9FBF197B470B}"/>
              </a:ext>
            </a:extLst>
          </p:cNvPr>
          <p:cNvSpPr txBox="1"/>
          <p:nvPr/>
        </p:nvSpPr>
        <p:spPr>
          <a:xfrm>
            <a:off x="282784" y="1840215"/>
            <a:ext cx="6132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- การไม่ใส่ใจการคุมกำเนิด เพราะคิดว่าเป็นเรื่อง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ไม่สำคัญและไม่จำเป็น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EDF09-1A5D-4453-9F6C-146C04AE25DB}"/>
              </a:ext>
            </a:extLst>
          </p:cNvPr>
          <p:cNvSpPr txBox="1"/>
          <p:nvPr/>
        </p:nvSpPr>
        <p:spPr>
          <a:xfrm>
            <a:off x="12413" y="2801858"/>
            <a:ext cx="641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- การให้ความสำคัญกับรูปลักษณ์ทางเพศของบุคคล 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   เช่น ใส่เสื้อผ้ารัดรูป การเพิ่มขนาดของอวัยวะเพศ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791255-B1BB-4F64-A1CC-3DC43D645018}"/>
              </a:ext>
            </a:extLst>
          </p:cNvPr>
          <p:cNvSpPr txBox="1"/>
          <p:nvPr/>
        </p:nvSpPr>
        <p:spPr>
          <a:xfrm>
            <a:off x="113641" y="3764097"/>
            <a:ext cx="4857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- การยอมรับพฤติกรรมส่ำส่อนทางเพศ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7276B-AE2F-4741-A98E-455C8FE9955B}"/>
              </a:ext>
            </a:extLst>
          </p:cNvPr>
          <p:cNvSpPr txBox="1"/>
          <p:nvPr/>
        </p:nvSpPr>
        <p:spPr>
          <a:xfrm>
            <a:off x="317267" y="1307957"/>
            <a:ext cx="5498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- การไม่สวมถุงยางอนามัยขณะมีเพศสัมพันธ์ </a:t>
            </a:r>
          </a:p>
        </p:txBody>
      </p:sp>
      <p:pic>
        <p:nvPicPr>
          <p:cNvPr id="19" name="Picture 2" descr="วิธีการใส่ถุงยางอนามัย - ถุงยางอนามัย ใช้ง่ายนิดเดียว (มีภาพประกอบ ภาพจำลอง)">
            <a:extLst>
              <a:ext uri="{FF2B5EF4-FFF2-40B4-BE49-F238E27FC236}">
                <a16:creationId xmlns:a16="http://schemas.microsoft.com/office/drawing/2014/main" id="{AEB7993C-FA45-40EA-A4DC-A037095CB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/>
          <a:stretch/>
        </p:blipFill>
        <p:spPr bwMode="auto">
          <a:xfrm>
            <a:off x="6516998" y="850757"/>
            <a:ext cx="5446857" cy="587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ถุงยางอนามัย โรคเอดส์ การป้องกัน - ภาพฟรีบน Pixabay">
            <a:extLst>
              <a:ext uri="{FF2B5EF4-FFF2-40B4-BE49-F238E27FC236}">
                <a16:creationId xmlns:a16="http://schemas.microsoft.com/office/drawing/2014/main" id="{FEB7EAE4-2D90-415A-A905-991761F9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91" y="606023"/>
            <a:ext cx="5855530" cy="624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ไม่มีหมวดหมู่ | lalidayanapat">
            <a:extLst>
              <a:ext uri="{FF2B5EF4-FFF2-40B4-BE49-F238E27FC236}">
                <a16:creationId xmlns:a16="http://schemas.microsoft.com/office/drawing/2014/main" id="{BC308FF9-9D1E-4F9C-8CE4-C68B3CEF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98" y="850363"/>
            <a:ext cx="5446857" cy="58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แฟชั่น เสื้อครอปรัดรูป โชว์สัดส่วนแบบดูมดูม ให้สวยสุดเซ็กซี่กว่าใคร">
            <a:extLst>
              <a:ext uri="{FF2B5EF4-FFF2-40B4-BE49-F238E27FC236}">
                <a16:creationId xmlns:a16="http://schemas.microsoft.com/office/drawing/2014/main" id="{387E40D7-713F-402C-B997-10725BE3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97" y="850363"/>
            <a:ext cx="5446858" cy="58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รวมคำถามที่ถูกถามบ่อยเกี่ยวกับโรคทางเพศสัมพันธ์ (STD) ทั้งหญิง และชาย | HD  สุขภาพดี เริ่มต้นที่นี่">
            <a:extLst>
              <a:ext uri="{FF2B5EF4-FFF2-40B4-BE49-F238E27FC236}">
                <a16:creationId xmlns:a16="http://schemas.microsoft.com/office/drawing/2014/main" id="{B28852BD-AA2C-46E1-90A9-0F3FBDCDF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3"/>
          <a:stretch/>
        </p:blipFill>
        <p:spPr bwMode="auto">
          <a:xfrm>
            <a:off x="6426121" y="1062376"/>
            <a:ext cx="5572640" cy="552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D89C08-FC89-4BA7-9ECA-1AD2E504E887}"/>
              </a:ext>
            </a:extLst>
          </p:cNvPr>
          <p:cNvSpPr txBox="1"/>
          <p:nvPr/>
        </p:nvSpPr>
        <p:spPr>
          <a:xfrm>
            <a:off x="314069" y="4303090"/>
            <a:ext cx="6013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- การยอมรับในการสร้างความสัมพันธ์ทางเพศ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ระหว่างกันบนสื่ออินเทอร์</a:t>
            </a:r>
            <a:r>
              <a:rPr lang="th-TH" sz="3200" b="1" dirty="0" err="1">
                <a:solidFill>
                  <a:srgbClr val="000099"/>
                </a:solidFill>
                <a:cs typeface="IrisUPC" pitchFamily="34" charset="-34"/>
              </a:rPr>
              <a:t>เนต</a:t>
            </a:r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ซึ่งอาจนำไปสู่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การนัดพบเพื่อมีเพศสัมพันธ์กันได้</a:t>
            </a:r>
          </a:p>
        </p:txBody>
      </p:sp>
      <p:pic>
        <p:nvPicPr>
          <p:cNvPr id="27" name="Picture 4" descr="ชมรมพัฒนาการและพฤติกรรมเด็กแห่งประเทศไทย">
            <a:extLst>
              <a:ext uri="{FF2B5EF4-FFF2-40B4-BE49-F238E27FC236}">
                <a16:creationId xmlns:a16="http://schemas.microsoft.com/office/drawing/2014/main" id="{3C916DCF-4987-44A3-B622-A2AEB4E82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6414798" y="1056466"/>
            <a:ext cx="5610157" cy="551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Ghana Ranked 1st As The African Country With The Best Internet Connection –  KubiLive">
            <a:extLst>
              <a:ext uri="{FF2B5EF4-FFF2-40B4-BE49-F238E27FC236}">
                <a16:creationId xmlns:a16="http://schemas.microsoft.com/office/drawing/2014/main" id="{0B7663A5-1862-4E53-A9C3-5F8429A9F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0"/>
          <a:stretch/>
        </p:blipFill>
        <p:spPr bwMode="auto">
          <a:xfrm>
            <a:off x="6414797" y="1047322"/>
            <a:ext cx="5610157" cy="55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90D4C6-6675-4B3A-8FFD-78111E7831C4}"/>
              </a:ext>
            </a:extLst>
          </p:cNvPr>
          <p:cNvSpPr txBox="1"/>
          <p:nvPr/>
        </p:nvSpPr>
        <p:spPr>
          <a:xfrm>
            <a:off x="311248" y="5718391"/>
            <a:ext cx="6013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- การยอมรับพฤติกรรมการทำแท้งของวัยรุ่น</a:t>
            </a:r>
          </a:p>
          <a:p>
            <a:r>
              <a:rPr lang="th-TH" sz="3200" b="1" dirty="0">
                <a:solidFill>
                  <a:srgbClr val="000099"/>
                </a:solidFill>
                <a:cs typeface="IrisUPC" pitchFamily="34" charset="-34"/>
              </a:rPr>
              <a:t>   เพศหญิงที่เกิดการตั้งครรภ์โดยไม่พึงประสงค์</a:t>
            </a:r>
          </a:p>
        </p:txBody>
      </p:sp>
      <p:pic>
        <p:nvPicPr>
          <p:cNvPr id="30" name="Picture 8" descr="แท้ง....แล้วอยากท้องต่อต้องดูแลตัวเองอย่างไร? - Amarin Baby &amp; Kids">
            <a:extLst>
              <a:ext uri="{FF2B5EF4-FFF2-40B4-BE49-F238E27FC236}">
                <a16:creationId xmlns:a16="http://schemas.microsoft.com/office/drawing/2014/main" id="{68AF9C19-597F-4C61-B82A-3CE28078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40" y="1048813"/>
            <a:ext cx="5616114" cy="55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A409A0-D800-4A17-9152-1C402CCB8722}"/>
              </a:ext>
            </a:extLst>
          </p:cNvPr>
          <p:cNvSpPr txBox="1"/>
          <p:nvPr/>
        </p:nvSpPr>
        <p:spPr>
          <a:xfrm>
            <a:off x="191015" y="102164"/>
            <a:ext cx="11833939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วัยรุ่นกับเจตคติทางเพศ</a:t>
            </a:r>
          </a:p>
        </p:txBody>
      </p:sp>
    </p:spTree>
    <p:extLst>
      <p:ext uri="{BB962C8B-B14F-4D97-AF65-F5344CB8AC3E}">
        <p14:creationId xmlns:p14="http://schemas.microsoft.com/office/powerpoint/2010/main" val="193646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402BE63-BE6F-41CA-B187-61276145E130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F42F0B8D-CC23-4361-895D-CC97B9E360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20E868-7DB1-4C7C-B1CF-AAC46D765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05040" y="191528"/>
            <a:ext cx="11746168" cy="70788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ความเชื่อและความเข้าใจผิดเกี่ยวกับเรื่องเพศ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2216" y="995432"/>
            <a:ext cx="8928992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ผู้ชายที่มีหนวดเคราขึ้นน้อย หรือไม่มีเลย แสดงว่ามีความรู้สึกทางเพศน้อย</a:t>
            </a:r>
          </a:p>
          <a:p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216" y="1514299"/>
            <a:ext cx="8928992" cy="523220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หนวด เครา เป็นส่วนหนึ่งของร่างกาย ไม่เกี่ยวข้องเรื่องความรู้สึกทางเพศเลย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2216" y="2090535"/>
            <a:ext cx="8928992" cy="10772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ผู้หญิงที่มีหน้าอกใหญ่ แสดงว่ามีความรู้สึกทางเพศสูง</a:t>
            </a:r>
          </a:p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2216" y="2644533"/>
            <a:ext cx="8928992" cy="523220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ขนาดหน้าอกของผู้หญิง เป็นเรื่องของเชื้อชาติ พันธุกรรม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2216" y="3247736"/>
            <a:ext cx="8928992" cy="20621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เรื่องทางเพศ ไม่ควรปรึกษาผู้ใหญ่ เพราะเป็นเรื่องน่าอาย ไม่สุภาพ</a:t>
            </a:r>
          </a:p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ควรปรึกษาเพื่อนดีที่สุด</a:t>
            </a:r>
          </a:p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2216" y="4256639"/>
            <a:ext cx="8928992" cy="95410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ควรปรึกษาผู้ใหญ่มากกว่า เพราะมีประสบการณ์และให้คำอธิบายที่ดีกว่า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และถูกต้อง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001F3-0EF2-472D-A6F7-F2F86D326CAA}"/>
              </a:ext>
            </a:extLst>
          </p:cNvPr>
          <p:cNvSpPr txBox="1"/>
          <p:nvPr/>
        </p:nvSpPr>
        <p:spPr>
          <a:xfrm>
            <a:off x="3022216" y="5390196"/>
            <a:ext cx="8928992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การมีเพศสัมพันธ์กับหญิงขายบริการเท่านั้นที่จะทำให้เป็นโรคเอดส์และโรคติดต่อ</a:t>
            </a:r>
          </a:p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ทางเพศสัมพันธ์ได้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4B525-2A06-4BA7-8666-6CE53335CF00}"/>
              </a:ext>
            </a:extLst>
          </p:cNvPr>
          <p:cNvSpPr txBox="1"/>
          <p:nvPr/>
        </p:nvSpPr>
        <p:spPr>
          <a:xfrm>
            <a:off x="3022216" y="6297864"/>
            <a:ext cx="8928992" cy="523220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ไม่จำเป็นว่าเป็นหญิงบริการทางเพศเท่านั้นเสมอไป </a:t>
            </a:r>
          </a:p>
        </p:txBody>
      </p:sp>
      <p:pic>
        <p:nvPicPr>
          <p:cNvPr id="7172" name="Picture 4" descr="People in love, cartoon flat illustration of diverse cartoon young people  actions of happiness, falling in love and love sharing 9890275 PNG">
            <a:extLst>
              <a:ext uri="{FF2B5EF4-FFF2-40B4-BE49-F238E27FC236}">
                <a16:creationId xmlns:a16="http://schemas.microsoft.com/office/drawing/2014/main" id="{0EF7EE65-9ECA-4804-9E51-FA171E1D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393" y="82809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9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 animBg="1"/>
      <p:bldP spid="12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B216C27-13AF-413A-AF3D-E757CA784679}"/>
              </a:ext>
            </a:extLst>
          </p:cNvPr>
          <p:cNvGrpSpPr/>
          <p:nvPr/>
        </p:nvGrpSpPr>
        <p:grpSpPr>
          <a:xfrm>
            <a:off x="0" y="-7527"/>
            <a:ext cx="12192000" cy="6880581"/>
            <a:chOff x="0" y="-7527"/>
            <a:chExt cx="12192000" cy="6880581"/>
          </a:xfrm>
        </p:grpSpPr>
        <p:pic>
          <p:nvPicPr>
            <p:cNvPr id="16" name="Picture 8" descr="Valentine Heart Pink Wallpapers - 4k, HD Valentine Heart Pink Backgrounds  on WallpaperBat">
              <a:extLst>
                <a:ext uri="{FF2B5EF4-FFF2-40B4-BE49-F238E27FC236}">
                  <a16:creationId xmlns:a16="http://schemas.microsoft.com/office/drawing/2014/main" id="{F392C026-53B4-458A-BD56-07EF25193C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"/>
            <a:stretch/>
          </p:blipFill>
          <p:spPr bwMode="auto">
            <a:xfrm>
              <a:off x="0" y="-7527"/>
              <a:ext cx="12192000" cy="6865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08B551-A6F1-4D0C-906D-11A784F73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84" y="7527"/>
              <a:ext cx="7821227" cy="6865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05040" y="970453"/>
            <a:ext cx="7613080" cy="138499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การสำเร็จความใคร่ด้วยตนเองบ่อยๆ ทำให้จิตใจไม่ปกติหรือทำให้เตี้ย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40" y="1446649"/>
            <a:ext cx="7613080" cy="95410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มันเป็นเพียงวิธีการระบายความเครียดทางเพศวิธีหนึ่ง 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ไม่มีส่วนต่อสภาพจิตใจหรือความเตี้ยเลย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040" y="2439985"/>
            <a:ext cx="7613080" cy="138499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ในขณะที่มีประจำเดือนห้ามดื่มน้ำมะพร้าว หรือน้ำแข็ง</a:t>
            </a:r>
          </a:p>
          <a:p>
            <a:pPr algn="ctr"/>
            <a:endParaRPr lang="th-TH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40" y="2912411"/>
            <a:ext cx="7613080" cy="95410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ไม่มีผลกระทบใดๆ ยกเว้นคนที่แพ้น้ำมะพร้าวเท่านั้น 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ส่วนความเย็น อาจทำให้มดลูกบีบตัวได้ แต่มีผลน้อยมาก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529E7-7278-43BF-AD38-03748A9915EF}"/>
              </a:ext>
            </a:extLst>
          </p:cNvPr>
          <p:cNvSpPr txBox="1"/>
          <p:nvPr/>
        </p:nvSpPr>
        <p:spPr>
          <a:xfrm>
            <a:off x="205040" y="191528"/>
            <a:ext cx="11746168" cy="70788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ความเชื่อและความเข้าใจผิดเกี่ยวกับเรื่องเพศ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0F0B23-0E35-4F6E-B2A4-69A540C94FDA}"/>
              </a:ext>
            </a:extLst>
          </p:cNvPr>
          <p:cNvSpPr txBox="1"/>
          <p:nvPr/>
        </p:nvSpPr>
        <p:spPr>
          <a:xfrm>
            <a:off x="205040" y="3891432"/>
            <a:ext cx="7613080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ผู้หญิงที่เยื่อ</a:t>
            </a:r>
            <a:r>
              <a:rPr lang="th-TH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พรหมจารีย์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ขาด แสดงว่าได้ผ่านการมีเพศสัมพันธ์มาแล้ว </a:t>
            </a:r>
          </a:p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ถือว่าเป็นหญิงสาวที่ไม่บริสุทธิ์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1FDC0-825A-452A-B47A-977DA185709B}"/>
              </a:ext>
            </a:extLst>
          </p:cNvPr>
          <p:cNvSpPr txBox="1"/>
          <p:nvPr/>
        </p:nvSpPr>
        <p:spPr>
          <a:xfrm>
            <a:off x="205040" y="4788052"/>
            <a:ext cx="7613080" cy="523220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นอกจากการมีเพศสัมพันธ์แล้ว อาจเป็นเพราะสาเหตุอื่นได้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C402A-DA41-41F8-86CC-963A6B767E62}"/>
              </a:ext>
            </a:extLst>
          </p:cNvPr>
          <p:cNvSpPr txBox="1"/>
          <p:nvPr/>
        </p:nvSpPr>
        <p:spPr>
          <a:xfrm>
            <a:off x="205040" y="5342676"/>
            <a:ext cx="7613080" cy="1384995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เด็กผู้ชายหน้าเหมือนพ่อ เด็กผู้หญิงหน้าเหมือนแม่จะเป็นคนอาภัพ</a:t>
            </a:r>
          </a:p>
          <a:p>
            <a:pPr algn="ctr"/>
            <a:endParaRPr lang="th-TH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F242B-C41D-4034-B8AF-A0788C8EF612}"/>
              </a:ext>
            </a:extLst>
          </p:cNvPr>
          <p:cNvSpPr txBox="1"/>
          <p:nvPr/>
        </p:nvSpPr>
        <p:spPr>
          <a:xfrm>
            <a:off x="205040" y="5845582"/>
            <a:ext cx="7613080" cy="954107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ความจริง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ความอาภัพเกิดจาก บุคลิกภาพไม่ดี มีความประพฤติไม่ดี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ไร้ความสามารถ ไม่เกี่ยวข้องกับการที่หน้าตาเหมือนพ่อ-แม่</a:t>
            </a:r>
          </a:p>
        </p:txBody>
      </p:sp>
      <p:pic>
        <p:nvPicPr>
          <p:cNvPr id="24" name="Picture 2" descr="People in love, cartoon flat illustration of diverse cartoon young people  actions of happiness, falling in love and love sharing 9889679 PNG">
            <a:extLst>
              <a:ext uri="{FF2B5EF4-FFF2-40B4-BE49-F238E27FC236}">
                <a16:creationId xmlns:a16="http://schemas.microsoft.com/office/drawing/2014/main" id="{A0C3B827-462A-4928-A309-5F0AC96D0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0" r="23017"/>
          <a:stretch/>
        </p:blipFill>
        <p:spPr bwMode="auto">
          <a:xfrm>
            <a:off x="9044986" y="-176291"/>
            <a:ext cx="3565053" cy="694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n on Gif">
            <a:extLst>
              <a:ext uri="{FF2B5EF4-FFF2-40B4-BE49-F238E27FC236}">
                <a16:creationId xmlns:a16="http://schemas.microsoft.com/office/drawing/2014/main" id="{DC59597D-BA97-4B30-8CEA-C0F514010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63" y="4579631"/>
            <a:ext cx="2654046" cy="21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Sing a Song | Baamboozle - Baamboozle | The Most Fun Classroom Games!">
            <a:extLst>
              <a:ext uri="{FF2B5EF4-FFF2-40B4-BE49-F238E27FC236}">
                <a16:creationId xmlns:a16="http://schemas.microsoft.com/office/drawing/2014/main" id="{36E1BD57-BBDF-49F9-B316-7A09D84F78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63" y="1446649"/>
            <a:ext cx="751739" cy="70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Sing a Song | Baamboozle - Baamboozle | The Most Fun Classroom Games!">
            <a:extLst>
              <a:ext uri="{FF2B5EF4-FFF2-40B4-BE49-F238E27FC236}">
                <a16:creationId xmlns:a16="http://schemas.microsoft.com/office/drawing/2014/main" id="{4204DFE7-90F5-4D5D-B03D-087A832A1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272" y="1346028"/>
            <a:ext cx="570657" cy="53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Sing a Song | Baamboozle - Baamboozle | The Most Fun Classroom Games!">
            <a:extLst>
              <a:ext uri="{FF2B5EF4-FFF2-40B4-BE49-F238E27FC236}">
                <a16:creationId xmlns:a16="http://schemas.microsoft.com/office/drawing/2014/main" id="{B37E673B-770C-42ED-9DF2-89D183BAA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52" y="1741000"/>
            <a:ext cx="570657" cy="53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Sing a Song | Baamboozle - Baamboozle | The Most Fun Classroom Games!">
            <a:extLst>
              <a:ext uri="{FF2B5EF4-FFF2-40B4-BE49-F238E27FC236}">
                <a16:creationId xmlns:a16="http://schemas.microsoft.com/office/drawing/2014/main" id="{E43521F9-2AC6-4915-B76E-F3D43EADFA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448" y="2210616"/>
            <a:ext cx="570657" cy="53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5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08334 -0.1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9" grpId="0" animBg="1"/>
      <p:bldP spid="20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1428</Words>
  <Application>Microsoft Office PowerPoint</Application>
  <PresentationFormat>Widescreen</PresentationFormat>
  <Paragraphs>153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Angsana New</vt:lpstr>
      <vt:lpstr>Arial</vt:lpstr>
      <vt:lpstr>Calibri</vt:lpstr>
      <vt:lpstr>Calibri Light</vt:lpstr>
      <vt:lpstr>Cordia New</vt:lpstr>
      <vt:lpstr>DSN Newspaper</vt:lpstr>
      <vt:lpstr>IrisUPC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AnanNujtes</dc:creator>
  <cp:lastModifiedBy>AnanNujtes</cp:lastModifiedBy>
  <cp:revision>89</cp:revision>
  <dcterms:created xsi:type="dcterms:W3CDTF">2022-06-14T07:01:00Z</dcterms:created>
  <dcterms:modified xsi:type="dcterms:W3CDTF">2024-09-11T09:25:24Z</dcterms:modified>
</cp:coreProperties>
</file>